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888"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8c134b788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8c134b788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sz="1050">
                <a:solidFill>
                  <a:schemeClr val="dk1"/>
                </a:solidFill>
                <a:highlight>
                  <a:srgbClr val="FFFFFF"/>
                </a:highlight>
                <a:latin typeface="Roboto"/>
                <a:ea typeface="Roboto"/>
                <a:cs typeface="Roboto"/>
                <a:sym typeface="Roboto"/>
              </a:rPr>
              <a:t>The stats node is a dummy node were we add all stats that we scraped from the website about a game for a relative platform. </a:t>
            </a:r>
            <a:endParaRPr sz="105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it" sz="1050">
                <a:solidFill>
                  <a:schemeClr val="dk1"/>
                </a:solidFill>
                <a:highlight>
                  <a:srgbClr val="FFFFFF"/>
                </a:highlight>
                <a:latin typeface="Roboto"/>
                <a:ea typeface="Roboto"/>
                <a:cs typeface="Roboto"/>
                <a:sym typeface="Roboto"/>
              </a:rPr>
              <a:t>Another important node is that Sale, that is used for contain information about how many game has sold, on a give platform, on a given region. The only data property of the node is the unitSold and can't be blank.</a:t>
            </a:r>
            <a:endParaRPr sz="105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it" sz="1050">
                <a:solidFill>
                  <a:schemeClr val="dk1"/>
                </a:solidFill>
                <a:highlight>
                  <a:srgbClr val="FFFFFF"/>
                </a:highlight>
                <a:latin typeface="Roboto"/>
                <a:ea typeface="Roboto"/>
                <a:cs typeface="Roboto"/>
                <a:sym typeface="Roboto"/>
              </a:rPr>
              <a:t>We can see on this image an id example of Sale,  where we linking information about name of game , name of platform and region.</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9da66b80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9da66b80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chemeClr val="dk1"/>
                </a:solidFill>
              </a:rPr>
              <a:t>The node Genre have the name string for identify the genre of games.  </a:t>
            </a:r>
            <a:endParaRPr>
              <a:solidFill>
                <a:schemeClr val="dk1"/>
              </a:solidFill>
            </a:endParaRPr>
          </a:p>
          <a:p>
            <a:pPr marL="0" lvl="0" indent="0" algn="l" rtl="0">
              <a:spcBef>
                <a:spcPts val="0"/>
              </a:spcBef>
              <a:spcAft>
                <a:spcPts val="0"/>
              </a:spcAft>
              <a:buNone/>
            </a:pPr>
            <a:r>
              <a:rPr lang="it">
                <a:solidFill>
                  <a:schemeClr val="dk1"/>
                </a:solidFill>
              </a:rPr>
              <a:t>We not use an enumeration because from the example we see the same Genre is written in different way and for this reason we decide to generate the id as reported.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t">
                <a:solidFill>
                  <a:schemeClr val="dk1"/>
                </a:solidFill>
              </a:rPr>
              <a:t>The Region is an enumeration containing the acronym of region. </a:t>
            </a:r>
            <a:endParaRPr>
              <a:solidFill>
                <a:schemeClr val="dk1"/>
              </a:solidFill>
            </a:endParaRPr>
          </a:p>
          <a:p>
            <a:pPr marL="0" lvl="0" indent="0" algn="l" rtl="0">
              <a:spcBef>
                <a:spcPts val="0"/>
              </a:spcBef>
              <a:spcAft>
                <a:spcPts val="0"/>
              </a:spcAft>
              <a:buNone/>
            </a:pPr>
            <a:r>
              <a:rPr lang="it">
                <a:solidFill>
                  <a:schemeClr val="dk1"/>
                </a:solidFill>
              </a:rPr>
              <a:t>The region is used for Sale information.</a:t>
            </a:r>
            <a:endParaRPr>
              <a:solidFill>
                <a:schemeClr val="dk1"/>
              </a:solidFill>
            </a:endParaRPr>
          </a:p>
          <a:p>
            <a:pPr marL="0" lvl="0" indent="0" algn="l" rtl="0">
              <a:spcBef>
                <a:spcPts val="0"/>
              </a:spcBef>
              <a:spcAft>
                <a:spcPts val="0"/>
              </a:spcAft>
              <a:buNone/>
            </a:pPr>
            <a:r>
              <a:rPr lang="it">
                <a:solidFill>
                  <a:schemeClr val="dk1"/>
                </a:solidFill>
              </a:rPr>
              <a:t>(In the ttl file we add a namespace to region for identity the same "jp" acronym used for the region and for the country Es. counties htlp:jp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t">
                <a:solidFill>
                  <a:schemeClr val="dk1"/>
                </a:solidFill>
              </a:rPr>
              <a:t>In the example we have the individual jp is a type Region but also a Country</a:t>
            </a:r>
            <a:endParaRPr>
              <a:solidFill>
                <a:schemeClr val="dk1"/>
              </a:solidFill>
            </a:endParaRPr>
          </a:p>
          <a:p>
            <a:pPr marL="0" lvl="0" indent="0" algn="l" rtl="0">
              <a:spcBef>
                <a:spcPts val="0"/>
              </a:spcBef>
              <a:spcAft>
                <a:spcPts val="0"/>
              </a:spcAft>
              <a:buNone/>
            </a:pPr>
            <a:r>
              <a:rPr lang="it">
                <a:solidFill>
                  <a:schemeClr val="dk1"/>
                </a:solidFill>
              </a:rPr>
              <a:t>For model the countries we use the SKOS Datasets.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8bff86ce5d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8bff86ce5d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30 seconds per query. Skip some queries if not enough time</a:t>
            </a:r>
            <a:endParaRPr/>
          </a:p>
          <a:p>
            <a:pPr marL="0" lvl="0" indent="0" algn="l" rtl="0">
              <a:spcBef>
                <a:spcPts val="0"/>
              </a:spcBef>
              <a:spcAft>
                <a:spcPts val="0"/>
              </a:spcAft>
              <a:buNone/>
            </a:pPr>
            <a:r>
              <a:rPr lang="it"/>
              <a:t>The first query is simply a relation of “game released on platform”. GROUP BY platform and count the number of games on each platform.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91815ca1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91815ca1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There two subqueries. One to compute the average time on switch, the other to compute the average time on PC.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91815ca1d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91815ca1d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We use “ask where” to compare the number of games released before and after 2013. One subquery filter the release date before 2013, and the other subquery filter the release date after 2013. </a:t>
            </a:r>
            <a:endParaRPr/>
          </a:p>
          <a:p>
            <a:pPr marL="0" lvl="0" indent="0" algn="l" rtl="0">
              <a:spcBef>
                <a:spcPts val="0"/>
              </a:spcBef>
              <a:spcAft>
                <a:spcPts val="0"/>
              </a:spcAft>
              <a:buNone/>
            </a:pPr>
            <a:r>
              <a:rPr lang="it"/>
              <a:t>The answer is “no” as there are more games released after 2013.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91815ca1d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91815ca1d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We collect the genre of of the games with the key substring “adv” .</a:t>
            </a:r>
            <a:br>
              <a:rPr lang="it"/>
            </a:br>
            <a:r>
              <a:rPr lang="it"/>
              <a:t>The histogram shows the number of adventure games every year.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91815ca1d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91815ca1d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The most appreciated games are those with high numbers of polls. Therefore, we take the summation of polls of the games. and compute the total number of unit sold of those most appreciated games.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91815ca1d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91815ca1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In this query, we only look at popular platforms, so we take the platform with popularity attribute “TRUE”. and count the number of games released on those popular platforms.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91815ca1d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91815ca1d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The most praised games are those with scores higher or equal to 9.5. So we filter the score&gt;=9,5. And then collect the game names in each year.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91815ca1d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91815ca1d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Here we focus only of Pokemon games, so we take the game names contain “Pokemon”. Then, we compute the average time to beat the main story and the average time to complete the games. The figure shows the time to beat the games in the unit of hour.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bbd1556ac1_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bbd1556ac1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91815ca1d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91815ca1d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91815ca1d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91815ca1d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8c134b788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8c134b788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9acea967c3_4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9acea967c3_4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c134b7887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8c134b788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8c134b788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8c134b788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it" b="1">
                <a:solidFill>
                  <a:srgbClr val="595959"/>
                </a:solidFill>
              </a:rPr>
              <a:t>Duplicates</a:t>
            </a:r>
            <a:r>
              <a:rPr lang="it">
                <a:solidFill>
                  <a:srgbClr val="595959"/>
                </a:solidFill>
              </a:rPr>
              <a:t> happened in companies. It was just impossibile to match all of them with regex</a:t>
            </a:r>
            <a:endParaRPr>
              <a:solidFill>
                <a:srgbClr val="595959"/>
              </a:solidFill>
            </a:endParaRPr>
          </a:p>
          <a:p>
            <a:pPr marL="0" lvl="0" indent="0" algn="l" rtl="0">
              <a:lnSpc>
                <a:spcPct val="115000"/>
              </a:lnSpc>
              <a:spcBef>
                <a:spcPts val="1200"/>
              </a:spcBef>
              <a:spcAft>
                <a:spcPts val="0"/>
              </a:spcAft>
              <a:buNone/>
            </a:pPr>
            <a:r>
              <a:rPr lang="it">
                <a:solidFill>
                  <a:srgbClr val="595959"/>
                </a:solidFill>
              </a:rPr>
              <a:t>first on the ids, second on the string title of the game and on the string officialName for the companies</a:t>
            </a:r>
            <a:endParaRPr>
              <a:solidFill>
                <a:srgbClr val="595959"/>
              </a:solidFill>
            </a:endParaRPr>
          </a:p>
          <a:p>
            <a:pPr marL="0" lvl="0" indent="0" algn="l" rtl="0">
              <a:lnSpc>
                <a:spcPct val="115000"/>
              </a:lnSpc>
              <a:spcBef>
                <a:spcPts val="1200"/>
              </a:spcBef>
              <a:spcAft>
                <a:spcPts val="0"/>
              </a:spcAft>
              <a:buNone/>
            </a:pPr>
            <a:r>
              <a:rPr lang="it">
                <a:solidFill>
                  <a:srgbClr val="595959"/>
                </a:solidFill>
              </a:rPr>
              <a:t>Platforms matched with wikipedia to get the name, and we add the acryonism, match on the name</a:t>
            </a:r>
            <a:endParaRPr>
              <a:solidFill>
                <a:srgbClr val="595959"/>
              </a:solidFill>
            </a:endParaRPr>
          </a:p>
          <a:p>
            <a:pPr marL="0" lvl="0" indent="0" algn="l" rtl="0">
              <a:lnSpc>
                <a:spcPct val="115000"/>
              </a:lnSpc>
              <a:spcBef>
                <a:spcPts val="1200"/>
              </a:spcBef>
              <a:spcAft>
                <a:spcPts val="1200"/>
              </a:spcAft>
              <a:buNone/>
            </a:pPr>
            <a:r>
              <a:rPr lang="it">
                <a:solidFill>
                  <a:srgbClr val="595959"/>
                </a:solidFill>
              </a:rPr>
              <a:t>On vgcharzt, platforms are represent with it acronysm</a:t>
            </a:r>
            <a:endParaRPr>
              <a:solidFill>
                <a:srgbClr val="59595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9342de7ac2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9342de7ac2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8e996e80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8e996e80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8bff86ce5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8bff86ce5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it"/>
              <a:t>This is the model of the ontology that we create to represent all the main information about the games, like the stats of completion, the company and sale informations. </a:t>
            </a:r>
            <a:endParaRPr/>
          </a:p>
          <a:p>
            <a:pPr marL="0" lvl="0" indent="0" algn="l" rtl="0">
              <a:spcBef>
                <a:spcPts val="0"/>
              </a:spcBef>
              <a:spcAft>
                <a:spcPts val="0"/>
              </a:spcAft>
              <a:buNone/>
            </a:pPr>
            <a:r>
              <a:rPr lang="it"/>
              <a:t>The blue nodes are the main entity, and the orange ones are the relationship about stats and Sale,  </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bff86ce5d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bff86ce5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This section represent the relationship between game, company and the Platform.</a:t>
            </a:r>
            <a:endParaRPr/>
          </a:p>
          <a:p>
            <a:pPr marL="0" lvl="0" indent="0" algn="l" rtl="0">
              <a:spcBef>
                <a:spcPts val="0"/>
              </a:spcBef>
              <a:spcAft>
                <a:spcPts val="0"/>
              </a:spcAft>
              <a:buNone/>
            </a:pPr>
            <a:r>
              <a:rPr lang="it"/>
              <a:t>The </a:t>
            </a:r>
            <a:r>
              <a:rPr lang="it">
                <a:solidFill>
                  <a:schemeClr val="dk1"/>
                </a:solidFill>
              </a:rPr>
              <a:t>company </a:t>
            </a:r>
            <a:r>
              <a:rPr lang="it"/>
              <a:t>nodes represent the company that develops games or can be the platform manufacturers.  </a:t>
            </a:r>
            <a:endParaRPr/>
          </a:p>
          <a:p>
            <a:pPr marL="0" lvl="0" indent="0" algn="l" rtl="0">
              <a:spcBef>
                <a:spcPts val="0"/>
              </a:spcBef>
              <a:spcAft>
                <a:spcPts val="0"/>
              </a:spcAft>
              <a:buNone/>
            </a:pPr>
            <a:r>
              <a:rPr lang="it"/>
              <a:t>A game can be developed by a company and published by another . Companies can have a list of notable games.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kaggle.com/datasets/kasumil5x/howlongtobeat-games-completion-times" TargetMode="External"/><Relationship Id="rId4" Type="http://schemas.openxmlformats.org/officeDocument/2006/relationships/hyperlink" Target="http://www.howlongtobeat.com"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lukes/ISO-3166-Countries-with-Regional-Codes/blob/master/all/all.csv" TargetMode="External"/><Relationship Id="rId3" Type="http://schemas.openxmlformats.org/officeDocument/2006/relationships/hyperlink" Target="https://www.kaggle.com/datasets/andreshg/videogamescompaniesregions" TargetMode="External"/><Relationship Id="rId7" Type="http://schemas.openxmlformats.org/officeDocument/2006/relationships/hyperlink" Target="https://en.wikipedia.org/wiki/Home_video_game_console#Released_system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howlongtobeat.com/stats" TargetMode="External"/><Relationship Id="rId5" Type="http://schemas.openxmlformats.org/officeDocument/2006/relationships/hyperlink" Target="https://www.vgchartz.com/charts/platform_totals/Hardware.php/" TargetMode="External"/><Relationship Id="rId4" Type="http://schemas.openxmlformats.org/officeDocument/2006/relationships/hyperlink" Target="https://www.kaggle.com/datasets/baynebrannen/video-game-sales-202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howlongtobeat.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799850"/>
            <a:ext cx="8520600" cy="10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t"/>
              <a:t>How Long To Beat </a:t>
            </a:r>
            <a:endParaRPr/>
          </a:p>
        </p:txBody>
      </p:sp>
      <p:sp>
        <p:nvSpPr>
          <p:cNvPr id="55" name="Google Shape;55;p13"/>
          <p:cNvSpPr txBox="1">
            <a:spLocks noGrp="1"/>
          </p:cNvSpPr>
          <p:nvPr>
            <p:ph type="subTitle" idx="1"/>
          </p:nvPr>
        </p:nvSpPr>
        <p:spPr>
          <a:xfrm>
            <a:off x="311700" y="3216038"/>
            <a:ext cx="8520600" cy="792600"/>
          </a:xfrm>
          <a:prstGeom prst="rect">
            <a:avLst/>
          </a:prstGeom>
        </p:spPr>
        <p:txBody>
          <a:bodyPr spcFirstLastPara="1" wrap="square" lIns="91425" tIns="91425" rIns="91425" bIns="91425" anchor="ctr" anchorCtr="0">
            <a:normAutofit/>
          </a:bodyPr>
          <a:lstStyle/>
          <a:p>
            <a:pPr marL="0" lvl="0" indent="0" algn="ctr" rtl="0">
              <a:lnSpc>
                <a:spcPct val="80000"/>
              </a:lnSpc>
              <a:spcBef>
                <a:spcPts val="0"/>
              </a:spcBef>
              <a:spcAft>
                <a:spcPts val="0"/>
              </a:spcAft>
              <a:buSzPts val="935"/>
              <a:buNone/>
            </a:pPr>
            <a:r>
              <a:rPr lang="it" sz="1779"/>
              <a:t>BORWOEI HUANG, MATTEO LANDO, DANIEL LUPU, ENRICO SGARBOSSA</a:t>
            </a:r>
            <a:endParaRPr sz="1779"/>
          </a:p>
        </p:txBody>
      </p:sp>
      <p:pic>
        <p:nvPicPr>
          <p:cNvPr id="56" name="Google Shape;56;p13"/>
          <p:cNvPicPr preferRelativeResize="0"/>
          <p:nvPr/>
        </p:nvPicPr>
        <p:blipFill>
          <a:blip r:embed="rId3">
            <a:alphaModFix/>
          </a:blip>
          <a:stretch>
            <a:fillRect/>
          </a:stretch>
        </p:blipFill>
        <p:spPr>
          <a:xfrm>
            <a:off x="0" y="0"/>
            <a:ext cx="1385650" cy="1385650"/>
          </a:xfrm>
          <a:prstGeom prst="rect">
            <a:avLst/>
          </a:prstGeom>
          <a:noFill/>
          <a:ln>
            <a:noFill/>
          </a:ln>
        </p:spPr>
      </p:pic>
      <p:sp>
        <p:nvSpPr>
          <p:cNvPr id="57" name="Google Shape;57;p13"/>
          <p:cNvSpPr txBox="1"/>
          <p:nvPr/>
        </p:nvSpPr>
        <p:spPr>
          <a:xfrm>
            <a:off x="2727000" y="4390425"/>
            <a:ext cx="369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a:t>Master’s Degree in Computer Engineering Academic Year 2022/2023</a:t>
            </a:r>
            <a:endParaRPr/>
          </a:p>
        </p:txBody>
      </p:sp>
      <p:sp>
        <p:nvSpPr>
          <p:cNvPr id="58" name="Google Shape;58;p13"/>
          <p:cNvSpPr txBox="1"/>
          <p:nvPr/>
        </p:nvSpPr>
        <p:spPr>
          <a:xfrm>
            <a:off x="2403150" y="338700"/>
            <a:ext cx="4337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2000"/>
              <a:t>DATABASE 2 - GROUP PROJECT</a:t>
            </a:r>
            <a:endParaRPr sz="2000"/>
          </a:p>
        </p:txBody>
      </p:sp>
      <p:pic>
        <p:nvPicPr>
          <p:cNvPr id="59" name="Google Shape;59;p13"/>
          <p:cNvPicPr preferRelativeResize="0"/>
          <p:nvPr/>
        </p:nvPicPr>
        <p:blipFill>
          <a:blip r:embed="rId4">
            <a:alphaModFix/>
          </a:blip>
          <a:stretch>
            <a:fillRect/>
          </a:stretch>
        </p:blipFill>
        <p:spPr>
          <a:xfrm>
            <a:off x="6925075" y="0"/>
            <a:ext cx="2218925" cy="1325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227000" y="162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t" sz="2820"/>
              <a:t>Focus II</a:t>
            </a:r>
            <a:endParaRPr sz="2820"/>
          </a:p>
        </p:txBody>
      </p:sp>
      <p:pic>
        <p:nvPicPr>
          <p:cNvPr id="140" name="Google Shape;140;p22"/>
          <p:cNvPicPr preferRelativeResize="0"/>
          <p:nvPr/>
        </p:nvPicPr>
        <p:blipFill rotWithShape="1">
          <a:blip r:embed="rId3">
            <a:alphaModFix/>
          </a:blip>
          <a:srcRect l="36433" t="20511" r="2208" b="12848"/>
          <a:stretch/>
        </p:blipFill>
        <p:spPr>
          <a:xfrm>
            <a:off x="0" y="2180424"/>
            <a:ext cx="4849824" cy="2963075"/>
          </a:xfrm>
          <a:prstGeom prst="rect">
            <a:avLst/>
          </a:prstGeom>
          <a:noFill/>
          <a:ln>
            <a:noFill/>
          </a:ln>
        </p:spPr>
      </p:pic>
      <p:cxnSp>
        <p:nvCxnSpPr>
          <p:cNvPr id="141" name="Google Shape;141;p22"/>
          <p:cNvCxnSpPr>
            <a:stCxn id="142" idx="2"/>
          </p:cNvCxnSpPr>
          <p:nvPr/>
        </p:nvCxnSpPr>
        <p:spPr>
          <a:xfrm>
            <a:off x="1491150" y="1600575"/>
            <a:ext cx="301200" cy="868800"/>
          </a:xfrm>
          <a:prstGeom prst="straightConnector1">
            <a:avLst/>
          </a:prstGeom>
          <a:noFill/>
          <a:ln w="9525" cap="flat" cmpd="sng">
            <a:solidFill>
              <a:schemeClr val="dk2"/>
            </a:solidFill>
            <a:prstDash val="solid"/>
            <a:round/>
            <a:headEnd type="none" w="med" len="med"/>
            <a:tailEnd type="triangle" w="med" len="med"/>
          </a:ln>
        </p:spPr>
      </p:cxnSp>
      <p:sp>
        <p:nvSpPr>
          <p:cNvPr id="142" name="Google Shape;142;p22"/>
          <p:cNvSpPr txBox="1"/>
          <p:nvPr/>
        </p:nvSpPr>
        <p:spPr>
          <a:xfrm>
            <a:off x="0" y="1046475"/>
            <a:ext cx="2982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Dummy node to represent statistics about a game on a given platform</a:t>
            </a:r>
            <a:endParaRPr sz="1200"/>
          </a:p>
        </p:txBody>
      </p:sp>
      <p:sp>
        <p:nvSpPr>
          <p:cNvPr id="143" name="Google Shape;143;p22"/>
          <p:cNvSpPr txBox="1"/>
          <p:nvPr/>
        </p:nvSpPr>
        <p:spPr>
          <a:xfrm>
            <a:off x="3507200" y="1046475"/>
            <a:ext cx="3464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Dummy node to represent sold units for a given game, on a given platform, in a defined region</a:t>
            </a:r>
            <a:endParaRPr sz="1200"/>
          </a:p>
        </p:txBody>
      </p:sp>
      <p:sp>
        <p:nvSpPr>
          <p:cNvPr id="144" name="Google Shape;144;p22"/>
          <p:cNvSpPr txBox="1"/>
          <p:nvPr/>
        </p:nvSpPr>
        <p:spPr>
          <a:xfrm>
            <a:off x="7002325" y="660550"/>
            <a:ext cx="2141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unitsSold exactly 1 xsd:float,</a:t>
            </a:r>
            <a:endParaRPr sz="1200"/>
          </a:p>
          <a:p>
            <a:pPr marL="0" lvl="0" indent="0" algn="l" rtl="0">
              <a:spcBef>
                <a:spcPts val="0"/>
              </a:spcBef>
              <a:spcAft>
                <a:spcPts val="0"/>
              </a:spcAft>
              <a:buNone/>
            </a:pPr>
            <a:r>
              <a:rPr lang="it" sz="1200"/>
              <a:t>so cannot be blank</a:t>
            </a:r>
            <a:endParaRPr sz="1200"/>
          </a:p>
        </p:txBody>
      </p:sp>
      <p:pic>
        <p:nvPicPr>
          <p:cNvPr id="145" name="Google Shape;145;p22"/>
          <p:cNvPicPr preferRelativeResize="0"/>
          <p:nvPr/>
        </p:nvPicPr>
        <p:blipFill>
          <a:blip r:embed="rId4">
            <a:alphaModFix/>
          </a:blip>
          <a:stretch>
            <a:fillRect/>
          </a:stretch>
        </p:blipFill>
        <p:spPr>
          <a:xfrm>
            <a:off x="4849825" y="1881375"/>
            <a:ext cx="4294173" cy="3262125"/>
          </a:xfrm>
          <a:prstGeom prst="rect">
            <a:avLst/>
          </a:prstGeom>
          <a:noFill/>
          <a:ln>
            <a:noFill/>
          </a:ln>
        </p:spPr>
      </p:pic>
      <p:cxnSp>
        <p:nvCxnSpPr>
          <p:cNvPr id="146" name="Google Shape;146;p22"/>
          <p:cNvCxnSpPr>
            <a:stCxn id="143" idx="2"/>
          </p:cNvCxnSpPr>
          <p:nvPr/>
        </p:nvCxnSpPr>
        <p:spPr>
          <a:xfrm>
            <a:off x="5239250" y="1600575"/>
            <a:ext cx="2746500" cy="601800"/>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147;p22"/>
          <p:cNvCxnSpPr>
            <a:stCxn id="144" idx="2"/>
            <a:endCxn id="148" idx="0"/>
          </p:cNvCxnSpPr>
          <p:nvPr/>
        </p:nvCxnSpPr>
        <p:spPr>
          <a:xfrm>
            <a:off x="8073175" y="1214650"/>
            <a:ext cx="250200" cy="626700"/>
          </a:xfrm>
          <a:prstGeom prst="straightConnector1">
            <a:avLst/>
          </a:prstGeom>
          <a:noFill/>
          <a:ln w="9525" cap="flat" cmpd="sng">
            <a:solidFill>
              <a:schemeClr val="dk2"/>
            </a:solidFill>
            <a:prstDash val="solid"/>
            <a:round/>
            <a:headEnd type="none" w="med" len="med"/>
            <a:tailEnd type="triangle" w="med" len="med"/>
          </a:ln>
        </p:spPr>
      </p:cxnSp>
      <p:sp>
        <p:nvSpPr>
          <p:cNvPr id="148" name="Google Shape;148;p22"/>
          <p:cNvSpPr/>
          <p:nvPr/>
        </p:nvSpPr>
        <p:spPr>
          <a:xfrm>
            <a:off x="7814175" y="1841300"/>
            <a:ext cx="1018200" cy="152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22"/>
          <p:cNvPicPr preferRelativeResize="0"/>
          <p:nvPr/>
        </p:nvPicPr>
        <p:blipFill rotWithShape="1">
          <a:blip r:embed="rId5">
            <a:alphaModFix/>
          </a:blip>
          <a:srcRect b="66177"/>
          <a:stretch/>
        </p:blipFill>
        <p:spPr>
          <a:xfrm>
            <a:off x="4229325" y="374624"/>
            <a:ext cx="4518274" cy="285925"/>
          </a:xfrm>
          <a:prstGeom prst="rect">
            <a:avLst/>
          </a:prstGeom>
          <a:noFill/>
          <a:ln>
            <a:noFill/>
          </a:ln>
        </p:spPr>
      </p:pic>
      <p:sp>
        <p:nvSpPr>
          <p:cNvPr id="150" name="Google Shape;150;p22"/>
          <p:cNvSpPr txBox="1"/>
          <p:nvPr/>
        </p:nvSpPr>
        <p:spPr>
          <a:xfrm>
            <a:off x="4229325" y="0"/>
            <a:ext cx="4890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Example of id Sale: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311700" y="2341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t"/>
              <a:t>Focus III</a:t>
            </a:r>
            <a:endParaRPr/>
          </a:p>
        </p:txBody>
      </p:sp>
      <p:sp>
        <p:nvSpPr>
          <p:cNvPr id="156" name="Google Shape;156;p23"/>
          <p:cNvSpPr/>
          <p:nvPr/>
        </p:nvSpPr>
        <p:spPr>
          <a:xfrm>
            <a:off x="3726600" y="4121996"/>
            <a:ext cx="390300" cy="464700"/>
          </a:xfrm>
          <a:prstGeom prst="diamond">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p:nvPr/>
        </p:nvSpPr>
        <p:spPr>
          <a:xfrm>
            <a:off x="4116900" y="4122000"/>
            <a:ext cx="429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t>countries:jp rdf:type owl:NamedIndividual,    </a:t>
            </a:r>
            <a:endParaRPr/>
          </a:p>
          <a:p>
            <a:pPr marL="1371600" lvl="0" indent="457200" algn="l" rtl="0">
              <a:spcBef>
                <a:spcPts val="0"/>
              </a:spcBef>
              <a:spcAft>
                <a:spcPts val="0"/>
              </a:spcAft>
              <a:buNone/>
            </a:pPr>
            <a:r>
              <a:rPr lang="it"/>
              <a:t> :Region.</a:t>
            </a:r>
            <a:endParaRPr/>
          </a:p>
        </p:txBody>
      </p:sp>
      <p:pic>
        <p:nvPicPr>
          <p:cNvPr id="158" name="Google Shape;158;p23"/>
          <p:cNvPicPr preferRelativeResize="0"/>
          <p:nvPr/>
        </p:nvPicPr>
        <p:blipFill rotWithShape="1">
          <a:blip r:embed="rId3">
            <a:alphaModFix/>
          </a:blip>
          <a:srcRect l="12503" t="37175" r="64725" b="36020"/>
          <a:stretch/>
        </p:blipFill>
        <p:spPr>
          <a:xfrm>
            <a:off x="0" y="3016400"/>
            <a:ext cx="2763802" cy="1829976"/>
          </a:xfrm>
          <a:prstGeom prst="rect">
            <a:avLst/>
          </a:prstGeom>
          <a:noFill/>
          <a:ln>
            <a:noFill/>
          </a:ln>
        </p:spPr>
      </p:pic>
      <p:pic>
        <p:nvPicPr>
          <p:cNvPr id="159" name="Google Shape;159;p23"/>
          <p:cNvPicPr preferRelativeResize="0"/>
          <p:nvPr/>
        </p:nvPicPr>
        <p:blipFill rotWithShape="1">
          <a:blip r:embed="rId3">
            <a:alphaModFix/>
          </a:blip>
          <a:srcRect l="35078" t="37175" r="46479" b="36020"/>
          <a:stretch/>
        </p:blipFill>
        <p:spPr>
          <a:xfrm>
            <a:off x="557350" y="724025"/>
            <a:ext cx="2238398" cy="1829976"/>
          </a:xfrm>
          <a:prstGeom prst="rect">
            <a:avLst/>
          </a:prstGeom>
          <a:noFill/>
          <a:ln>
            <a:noFill/>
          </a:ln>
        </p:spPr>
      </p:pic>
      <p:sp>
        <p:nvSpPr>
          <p:cNvPr id="160" name="Google Shape;160;p23"/>
          <p:cNvSpPr txBox="1"/>
          <p:nvPr/>
        </p:nvSpPr>
        <p:spPr>
          <a:xfrm>
            <a:off x="342750" y="2371638"/>
            <a:ext cx="22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t>NOT AN ENUMERATION</a:t>
            </a:r>
            <a:endParaRPr/>
          </a:p>
        </p:txBody>
      </p:sp>
      <p:sp>
        <p:nvSpPr>
          <p:cNvPr id="161" name="Google Shape;161;p23"/>
          <p:cNvSpPr txBox="1"/>
          <p:nvPr/>
        </p:nvSpPr>
        <p:spPr>
          <a:xfrm>
            <a:off x="3186050" y="1269575"/>
            <a:ext cx="420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i="1"/>
              <a:t>"Beat 'em Up"</a:t>
            </a:r>
            <a:r>
              <a:rPr lang="it"/>
              <a:t>, "</a:t>
            </a:r>
            <a:r>
              <a:rPr lang="it" i="1"/>
              <a:t>Beat 'em up" </a:t>
            </a:r>
            <a:r>
              <a:rPr lang="it"/>
              <a:t>and "</a:t>
            </a:r>
            <a:r>
              <a:rPr lang="it" i="1"/>
              <a:t>beat 'em up"</a:t>
            </a:r>
            <a:r>
              <a:rPr lang="it"/>
              <a:t> identified by URI :</a:t>
            </a:r>
            <a:r>
              <a:rPr lang="it">
                <a:solidFill>
                  <a:schemeClr val="dk1"/>
                </a:solidFill>
              </a:rPr>
              <a:t>beat--em-up.</a:t>
            </a:r>
            <a:endParaRPr/>
          </a:p>
        </p:txBody>
      </p:sp>
      <p:cxnSp>
        <p:nvCxnSpPr>
          <p:cNvPr id="162" name="Google Shape;162;p23"/>
          <p:cNvCxnSpPr>
            <a:endCxn id="159" idx="3"/>
          </p:cNvCxnSpPr>
          <p:nvPr/>
        </p:nvCxnSpPr>
        <p:spPr>
          <a:xfrm rot="10800000">
            <a:off x="2795748" y="1639013"/>
            <a:ext cx="390300" cy="0"/>
          </a:xfrm>
          <a:prstGeom prst="straightConnector1">
            <a:avLst/>
          </a:prstGeom>
          <a:noFill/>
          <a:ln w="9525" cap="flat" cmpd="sng">
            <a:solidFill>
              <a:schemeClr val="dk2"/>
            </a:solidFill>
            <a:prstDash val="solid"/>
            <a:round/>
            <a:headEnd type="none" w="med" len="med"/>
            <a:tailEnd type="triangle" w="med" len="med"/>
          </a:ln>
        </p:spPr>
      </p:cxnSp>
      <p:sp>
        <p:nvSpPr>
          <p:cNvPr id="163" name="Google Shape;163;p23"/>
          <p:cNvSpPr txBox="1"/>
          <p:nvPr/>
        </p:nvSpPr>
        <p:spPr>
          <a:xfrm>
            <a:off x="4236525" y="2892725"/>
            <a:ext cx="3961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t>:Region rdf:type owl:Class ; owl:equivalentClass [ rdf:type owl:Class ; owl:oneOf ( countries:jp :na :eu :global :other )]</a:t>
            </a:r>
            <a:endParaRPr/>
          </a:p>
        </p:txBody>
      </p:sp>
      <p:cxnSp>
        <p:nvCxnSpPr>
          <p:cNvPr id="164" name="Google Shape;164;p23"/>
          <p:cNvCxnSpPr>
            <a:stCxn id="158" idx="3"/>
            <a:endCxn id="163" idx="1"/>
          </p:cNvCxnSpPr>
          <p:nvPr/>
        </p:nvCxnSpPr>
        <p:spPr>
          <a:xfrm rot="10800000" flipH="1">
            <a:off x="2763802" y="3308288"/>
            <a:ext cx="1472700" cy="623100"/>
          </a:xfrm>
          <a:prstGeom prst="straightConnector1">
            <a:avLst/>
          </a:prstGeom>
          <a:noFill/>
          <a:ln w="9525" cap="flat" cmpd="sng">
            <a:solidFill>
              <a:schemeClr val="dk2"/>
            </a:solidFill>
            <a:prstDash val="solid"/>
            <a:round/>
            <a:headEnd type="none" w="med" len="med"/>
            <a:tailEnd type="triangle" w="med" len="med"/>
          </a:ln>
        </p:spPr>
      </p:cxnSp>
      <p:sp>
        <p:nvSpPr>
          <p:cNvPr id="165" name="Google Shape;165;p23"/>
          <p:cNvSpPr txBox="1"/>
          <p:nvPr/>
        </p:nvSpPr>
        <p:spPr>
          <a:xfrm>
            <a:off x="583900" y="4707575"/>
            <a:ext cx="159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t>ENUMERATION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t"/>
              <a:t>Query 1 - How many games per platform?</a:t>
            </a:r>
            <a:endParaRPr/>
          </a:p>
        </p:txBody>
      </p:sp>
      <p:pic>
        <p:nvPicPr>
          <p:cNvPr id="171" name="Google Shape;171;p24"/>
          <p:cNvPicPr preferRelativeResize="0"/>
          <p:nvPr/>
        </p:nvPicPr>
        <p:blipFill rotWithShape="1">
          <a:blip r:embed="rId3">
            <a:alphaModFix/>
          </a:blip>
          <a:srcRect r="53216"/>
          <a:stretch/>
        </p:blipFill>
        <p:spPr>
          <a:xfrm>
            <a:off x="0" y="1925850"/>
            <a:ext cx="4277898" cy="2089550"/>
          </a:xfrm>
          <a:prstGeom prst="rect">
            <a:avLst/>
          </a:prstGeom>
          <a:noFill/>
          <a:ln>
            <a:noFill/>
          </a:ln>
        </p:spPr>
      </p:pic>
      <p:sp>
        <p:nvSpPr>
          <p:cNvPr id="172" name="Google Shape;172;p24"/>
          <p:cNvSpPr/>
          <p:nvPr/>
        </p:nvSpPr>
        <p:spPr>
          <a:xfrm>
            <a:off x="180900" y="2544875"/>
            <a:ext cx="1426200" cy="137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4"/>
          <p:cNvPicPr preferRelativeResize="0"/>
          <p:nvPr/>
        </p:nvPicPr>
        <p:blipFill rotWithShape="1">
          <a:blip r:embed="rId3">
            <a:alphaModFix/>
          </a:blip>
          <a:srcRect l="31412"/>
          <a:stretch/>
        </p:blipFill>
        <p:spPr>
          <a:xfrm>
            <a:off x="2877001" y="1925850"/>
            <a:ext cx="6271652" cy="2089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additive="base">
                                        <p:cTn id="7" dur="1000"/>
                                        <p:tgtEl>
                                          <p:spTgt spid="17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3"/>
                                        </p:tgtEl>
                                        <p:attrNameLst>
                                          <p:attrName>style.visibility</p:attrName>
                                        </p:attrNameLst>
                                      </p:cBhvr>
                                      <p:to>
                                        <p:strVal val="visible"/>
                                      </p:to>
                                    </p:set>
                                    <p:anim calcmode="lin" valueType="num">
                                      <p:cBhvr additive="base">
                                        <p:cTn id="12" dur="1000"/>
                                        <p:tgtEl>
                                          <p:spTgt spid="1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311700" y="445025"/>
            <a:ext cx="8520600" cy="976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t"/>
              <a:t>Query 2 - Do people play the same game the most time on Nintendo Switch or on PC?</a:t>
            </a:r>
            <a:endParaRPr/>
          </a:p>
        </p:txBody>
      </p:sp>
      <p:pic>
        <p:nvPicPr>
          <p:cNvPr id="179" name="Google Shape;179;p25"/>
          <p:cNvPicPr preferRelativeResize="0"/>
          <p:nvPr/>
        </p:nvPicPr>
        <p:blipFill rotWithShape="1">
          <a:blip r:embed="rId3">
            <a:alphaModFix/>
          </a:blip>
          <a:srcRect r="53334"/>
          <a:stretch/>
        </p:blipFill>
        <p:spPr>
          <a:xfrm>
            <a:off x="77918" y="1298975"/>
            <a:ext cx="4194350" cy="3844525"/>
          </a:xfrm>
          <a:prstGeom prst="rect">
            <a:avLst/>
          </a:prstGeom>
          <a:noFill/>
          <a:ln>
            <a:noFill/>
          </a:ln>
        </p:spPr>
      </p:pic>
      <p:sp>
        <p:nvSpPr>
          <p:cNvPr id="180" name="Google Shape;180;p25"/>
          <p:cNvSpPr/>
          <p:nvPr/>
        </p:nvSpPr>
        <p:spPr>
          <a:xfrm>
            <a:off x="77925" y="2144625"/>
            <a:ext cx="3691500" cy="866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106300" y="3177975"/>
            <a:ext cx="3717000" cy="16473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5"/>
          <p:cNvPicPr preferRelativeResize="0"/>
          <p:nvPr/>
        </p:nvPicPr>
        <p:blipFill rotWithShape="1">
          <a:blip r:embed="rId3">
            <a:alphaModFix/>
          </a:blip>
          <a:srcRect l="48304"/>
          <a:stretch/>
        </p:blipFill>
        <p:spPr>
          <a:xfrm>
            <a:off x="4343400" y="1298975"/>
            <a:ext cx="4646502" cy="3844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additive="base">
                                        <p:cTn id="7" dur="1000"/>
                                        <p:tgtEl>
                                          <p:spTgt spid="18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1"/>
                                        </p:tgtEl>
                                        <p:attrNameLst>
                                          <p:attrName>style.visibility</p:attrName>
                                        </p:attrNameLst>
                                      </p:cBhvr>
                                      <p:to>
                                        <p:strVal val="visible"/>
                                      </p:to>
                                    </p:set>
                                    <p:anim calcmode="lin" valueType="num">
                                      <p:cBhvr additive="base">
                                        <p:cTn id="10" dur="1000"/>
                                        <p:tgtEl>
                                          <p:spTgt spid="18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82"/>
                                        </p:tgtEl>
                                        <p:attrNameLst>
                                          <p:attrName>style.visibility</p:attrName>
                                        </p:attrNameLst>
                                      </p:cBhvr>
                                      <p:to>
                                        <p:strVal val="visible"/>
                                      </p:to>
                                    </p:set>
                                    <p:anim calcmode="lin" valueType="num">
                                      <p:cBhvr additive="base">
                                        <p:cTn id="15" dur="1000"/>
                                        <p:tgtEl>
                                          <p:spTgt spid="1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311700" y="445025"/>
            <a:ext cx="8520600" cy="971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it"/>
              <a:t>Query 3 - Are the number of games released before 2013 on PC more than the ones released after 2013?</a:t>
            </a:r>
            <a:endParaRPr/>
          </a:p>
          <a:p>
            <a:pPr marL="0" lvl="0" indent="0" algn="l" rtl="0">
              <a:spcBef>
                <a:spcPts val="0"/>
              </a:spcBef>
              <a:spcAft>
                <a:spcPts val="0"/>
              </a:spcAft>
              <a:buNone/>
            </a:pPr>
            <a:endParaRPr/>
          </a:p>
        </p:txBody>
      </p:sp>
      <p:pic>
        <p:nvPicPr>
          <p:cNvPr id="188" name="Google Shape;188;p26"/>
          <p:cNvPicPr preferRelativeResize="0"/>
          <p:nvPr/>
        </p:nvPicPr>
        <p:blipFill rotWithShape="1">
          <a:blip r:embed="rId3">
            <a:alphaModFix/>
          </a:blip>
          <a:srcRect r="50322"/>
          <a:stretch/>
        </p:blipFill>
        <p:spPr>
          <a:xfrm>
            <a:off x="76200" y="1315050"/>
            <a:ext cx="4466673" cy="3828451"/>
          </a:xfrm>
          <a:prstGeom prst="rect">
            <a:avLst/>
          </a:prstGeom>
          <a:noFill/>
          <a:ln>
            <a:noFill/>
          </a:ln>
        </p:spPr>
      </p:pic>
      <p:sp>
        <p:nvSpPr>
          <p:cNvPr id="189" name="Google Shape;189;p26"/>
          <p:cNvSpPr/>
          <p:nvPr/>
        </p:nvSpPr>
        <p:spPr>
          <a:xfrm>
            <a:off x="180900" y="2168525"/>
            <a:ext cx="3558900" cy="12423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267600" y="3548350"/>
            <a:ext cx="3424200" cy="11352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1" name="Google Shape;191;p26"/>
          <p:cNvPicPr preferRelativeResize="0"/>
          <p:nvPr/>
        </p:nvPicPr>
        <p:blipFill rotWithShape="1">
          <a:blip r:embed="rId3">
            <a:alphaModFix/>
          </a:blip>
          <a:srcRect l="50322"/>
          <a:stretch/>
        </p:blipFill>
        <p:spPr>
          <a:xfrm>
            <a:off x="4601125" y="1315050"/>
            <a:ext cx="4466673" cy="3828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9"/>
                                        </p:tgtEl>
                                        <p:attrNameLst>
                                          <p:attrName>style.visibility</p:attrName>
                                        </p:attrNameLst>
                                      </p:cBhvr>
                                      <p:to>
                                        <p:strVal val="visible"/>
                                      </p:to>
                                    </p:set>
                                    <p:anim calcmode="lin" valueType="num">
                                      <p:cBhvr additive="base">
                                        <p:cTn id="7" dur="1000"/>
                                        <p:tgtEl>
                                          <p:spTgt spid="1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 calcmode="lin" valueType="num">
                                      <p:cBhvr additive="base">
                                        <p:cTn id="10" dur="1000"/>
                                        <p:tgtEl>
                                          <p:spTgt spid="190"/>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91"/>
                                        </p:tgtEl>
                                        <p:attrNameLst>
                                          <p:attrName>style.visibility</p:attrName>
                                        </p:attrNameLst>
                                      </p:cBhvr>
                                      <p:to>
                                        <p:strVal val="visible"/>
                                      </p:to>
                                    </p:set>
                                    <p:anim calcmode="lin" valueType="num">
                                      <p:cBhvr additive="base">
                                        <p:cTn id="15" dur="1000"/>
                                        <p:tgtEl>
                                          <p:spTgt spid="1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311700" y="445025"/>
            <a:ext cx="8520600" cy="116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t"/>
              <a:t>Query 4 - How many adventure games are released on pc?</a:t>
            </a:r>
            <a:endParaRPr/>
          </a:p>
        </p:txBody>
      </p:sp>
      <p:pic>
        <p:nvPicPr>
          <p:cNvPr id="197" name="Google Shape;197;p27"/>
          <p:cNvPicPr preferRelativeResize="0"/>
          <p:nvPr/>
        </p:nvPicPr>
        <p:blipFill rotWithShape="1">
          <a:blip r:embed="rId3">
            <a:alphaModFix/>
          </a:blip>
          <a:srcRect r="48846"/>
          <a:stretch/>
        </p:blipFill>
        <p:spPr>
          <a:xfrm>
            <a:off x="0" y="1819050"/>
            <a:ext cx="4677550" cy="2942325"/>
          </a:xfrm>
          <a:prstGeom prst="rect">
            <a:avLst/>
          </a:prstGeom>
          <a:noFill/>
          <a:ln>
            <a:noFill/>
          </a:ln>
        </p:spPr>
      </p:pic>
      <p:sp>
        <p:nvSpPr>
          <p:cNvPr id="198" name="Google Shape;198;p27"/>
          <p:cNvSpPr/>
          <p:nvPr/>
        </p:nvSpPr>
        <p:spPr>
          <a:xfrm>
            <a:off x="133125" y="3324250"/>
            <a:ext cx="2261100" cy="200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7"/>
          <p:cNvPicPr preferRelativeResize="0"/>
          <p:nvPr/>
        </p:nvPicPr>
        <p:blipFill rotWithShape="1">
          <a:blip r:embed="rId3">
            <a:alphaModFix/>
          </a:blip>
          <a:srcRect l="51980"/>
          <a:stretch/>
        </p:blipFill>
        <p:spPr>
          <a:xfrm>
            <a:off x="4677551" y="1819050"/>
            <a:ext cx="4390902" cy="2942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additive="base">
                                        <p:cTn id="7" dur="1000"/>
                                        <p:tgtEl>
                                          <p:spTgt spid="1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9"/>
                                        </p:tgtEl>
                                        <p:attrNameLst>
                                          <p:attrName>style.visibility</p:attrName>
                                        </p:attrNameLst>
                                      </p:cBhvr>
                                      <p:to>
                                        <p:strVal val="visible"/>
                                      </p:to>
                                    </p:set>
                                    <p:anim calcmode="lin" valueType="num">
                                      <p:cBhvr additive="base">
                                        <p:cTn id="12" dur="1000"/>
                                        <p:tgtEl>
                                          <p:spTgt spid="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it"/>
              <a:t>Query 5 - How many copies sold the most appreciated games ?</a:t>
            </a:r>
            <a:endParaRPr/>
          </a:p>
        </p:txBody>
      </p:sp>
      <p:pic>
        <p:nvPicPr>
          <p:cNvPr id="205" name="Google Shape;205;p28"/>
          <p:cNvPicPr preferRelativeResize="0"/>
          <p:nvPr/>
        </p:nvPicPr>
        <p:blipFill rotWithShape="1">
          <a:blip r:embed="rId3">
            <a:alphaModFix/>
          </a:blip>
          <a:srcRect r="53462"/>
          <a:stretch/>
        </p:blipFill>
        <p:spPr>
          <a:xfrm>
            <a:off x="0" y="2013825"/>
            <a:ext cx="4255375" cy="2924475"/>
          </a:xfrm>
          <a:prstGeom prst="rect">
            <a:avLst/>
          </a:prstGeom>
          <a:noFill/>
          <a:ln>
            <a:noFill/>
          </a:ln>
        </p:spPr>
      </p:pic>
      <p:sp>
        <p:nvSpPr>
          <p:cNvPr id="206" name="Google Shape;206;p28"/>
          <p:cNvSpPr/>
          <p:nvPr/>
        </p:nvSpPr>
        <p:spPr>
          <a:xfrm>
            <a:off x="2252175" y="2541675"/>
            <a:ext cx="884100" cy="188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580150" y="2687000"/>
            <a:ext cx="699300" cy="188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8"/>
          <p:cNvPicPr preferRelativeResize="0"/>
          <p:nvPr/>
        </p:nvPicPr>
        <p:blipFill rotWithShape="1">
          <a:blip r:embed="rId3">
            <a:alphaModFix/>
          </a:blip>
          <a:srcRect l="46441"/>
          <a:stretch/>
        </p:blipFill>
        <p:spPr>
          <a:xfrm>
            <a:off x="4246526" y="2013825"/>
            <a:ext cx="4897475" cy="2924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 calcmode="lin" valueType="num">
                                      <p:cBhvr additive="base">
                                        <p:cTn id="7" dur="1000"/>
                                        <p:tgtEl>
                                          <p:spTgt spid="20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 calcmode="lin" valueType="num">
                                      <p:cBhvr additive="base">
                                        <p:cTn id="10" dur="1000"/>
                                        <p:tgtEl>
                                          <p:spTgt spid="207"/>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8"/>
                                        </p:tgtEl>
                                        <p:attrNameLst>
                                          <p:attrName>style.visibility</p:attrName>
                                        </p:attrNameLst>
                                      </p:cBhvr>
                                      <p:to>
                                        <p:strVal val="visible"/>
                                      </p:to>
                                    </p:set>
                                    <p:anim calcmode="lin" valueType="num">
                                      <p:cBhvr additive="base">
                                        <p:cTn id="15" dur="1000"/>
                                        <p:tgtEl>
                                          <p:spTgt spid="2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it"/>
              <a:t>Query 6 - How many exclusive games each popular platform has?</a:t>
            </a:r>
            <a:endParaRPr/>
          </a:p>
        </p:txBody>
      </p:sp>
      <p:pic>
        <p:nvPicPr>
          <p:cNvPr id="214" name="Google Shape;214;p29"/>
          <p:cNvPicPr preferRelativeResize="0"/>
          <p:nvPr/>
        </p:nvPicPr>
        <p:blipFill rotWithShape="1">
          <a:blip r:embed="rId3">
            <a:alphaModFix/>
          </a:blip>
          <a:srcRect r="53831"/>
          <a:stretch/>
        </p:blipFill>
        <p:spPr>
          <a:xfrm>
            <a:off x="0" y="1776400"/>
            <a:ext cx="4221599" cy="3031625"/>
          </a:xfrm>
          <a:prstGeom prst="rect">
            <a:avLst/>
          </a:prstGeom>
          <a:noFill/>
          <a:ln>
            <a:noFill/>
          </a:ln>
        </p:spPr>
      </p:pic>
      <p:sp>
        <p:nvSpPr>
          <p:cNvPr id="215" name="Google Shape;215;p29"/>
          <p:cNvSpPr/>
          <p:nvPr/>
        </p:nvSpPr>
        <p:spPr>
          <a:xfrm>
            <a:off x="180900" y="2231050"/>
            <a:ext cx="2261100" cy="4161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 name="Google Shape;216;p29"/>
          <p:cNvPicPr preferRelativeResize="0"/>
          <p:nvPr/>
        </p:nvPicPr>
        <p:blipFill rotWithShape="1">
          <a:blip r:embed="rId3">
            <a:alphaModFix/>
          </a:blip>
          <a:srcRect l="46256"/>
          <a:stretch/>
        </p:blipFill>
        <p:spPr>
          <a:xfrm>
            <a:off x="4229626" y="1776400"/>
            <a:ext cx="4914376" cy="3031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5"/>
                                        </p:tgtEl>
                                        <p:attrNameLst>
                                          <p:attrName>style.visibility</p:attrName>
                                        </p:attrNameLst>
                                      </p:cBhvr>
                                      <p:to>
                                        <p:strVal val="visible"/>
                                      </p:to>
                                    </p:set>
                                    <p:anim calcmode="lin" valueType="num">
                                      <p:cBhvr additive="base">
                                        <p:cTn id="7" dur="1000"/>
                                        <p:tgtEl>
                                          <p:spTgt spid="2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6"/>
                                        </p:tgtEl>
                                        <p:attrNameLst>
                                          <p:attrName>style.visibility</p:attrName>
                                        </p:attrNameLst>
                                      </p:cBhvr>
                                      <p:to>
                                        <p:strVal val="visible"/>
                                      </p:to>
                                    </p:set>
                                    <p:anim calcmode="lin" valueType="num">
                                      <p:cBhvr additive="base">
                                        <p:cTn id="12" dur="1000"/>
                                        <p:tgtEl>
                                          <p:spTgt spid="2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it"/>
              <a:t>Query 7 - What are the most praised games by the critic?</a:t>
            </a:r>
            <a:endParaRPr/>
          </a:p>
        </p:txBody>
      </p:sp>
      <p:pic>
        <p:nvPicPr>
          <p:cNvPr id="222" name="Google Shape;222;p30"/>
          <p:cNvPicPr preferRelativeResize="0"/>
          <p:nvPr/>
        </p:nvPicPr>
        <p:blipFill rotWithShape="1">
          <a:blip r:embed="rId3">
            <a:alphaModFix/>
          </a:blip>
          <a:srcRect r="52816"/>
          <a:stretch/>
        </p:blipFill>
        <p:spPr>
          <a:xfrm>
            <a:off x="0" y="1049225"/>
            <a:ext cx="4314476" cy="4094274"/>
          </a:xfrm>
          <a:prstGeom prst="rect">
            <a:avLst/>
          </a:prstGeom>
          <a:noFill/>
          <a:ln>
            <a:noFill/>
          </a:ln>
        </p:spPr>
      </p:pic>
      <p:sp>
        <p:nvSpPr>
          <p:cNvPr id="223" name="Google Shape;223;p30"/>
          <p:cNvSpPr/>
          <p:nvPr/>
        </p:nvSpPr>
        <p:spPr>
          <a:xfrm>
            <a:off x="127150" y="1980150"/>
            <a:ext cx="1211100" cy="1467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 name="Google Shape;224;p30"/>
          <p:cNvPicPr preferRelativeResize="0"/>
          <p:nvPr/>
        </p:nvPicPr>
        <p:blipFill rotWithShape="1">
          <a:blip r:embed="rId3">
            <a:alphaModFix/>
          </a:blip>
          <a:srcRect l="47179"/>
          <a:stretch/>
        </p:blipFill>
        <p:spPr>
          <a:xfrm>
            <a:off x="4314049" y="1049225"/>
            <a:ext cx="4829952" cy="40942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23"/>
                                        </p:tgtEl>
                                        <p:attrNameLst>
                                          <p:attrName>style.visibility</p:attrName>
                                        </p:attrNameLst>
                                      </p:cBhvr>
                                      <p:to>
                                        <p:strVal val="visible"/>
                                      </p:to>
                                    </p:set>
                                    <p:anim calcmode="lin" valueType="num">
                                      <p:cBhvr additive="base">
                                        <p:cTn id="7" dur="1000"/>
                                        <p:tgtEl>
                                          <p:spTgt spid="22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 calcmode="lin" valueType="num">
                                      <p:cBhvr additive="base">
                                        <p:cTn id="12" dur="1000"/>
                                        <p:tgtEl>
                                          <p:spTgt spid="2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it"/>
              <a:t>Query 8 - How long does it take to beat the most played Pokémon games?</a:t>
            </a:r>
            <a:endParaRPr/>
          </a:p>
        </p:txBody>
      </p:sp>
      <p:pic>
        <p:nvPicPr>
          <p:cNvPr id="230" name="Google Shape;230;p31"/>
          <p:cNvPicPr preferRelativeResize="0"/>
          <p:nvPr/>
        </p:nvPicPr>
        <p:blipFill rotWithShape="1">
          <a:blip r:embed="rId3">
            <a:alphaModFix/>
          </a:blip>
          <a:srcRect r="52353"/>
          <a:stretch/>
        </p:blipFill>
        <p:spPr>
          <a:xfrm>
            <a:off x="0" y="1663100"/>
            <a:ext cx="4356700" cy="3174524"/>
          </a:xfrm>
          <a:prstGeom prst="rect">
            <a:avLst/>
          </a:prstGeom>
          <a:noFill/>
          <a:ln>
            <a:noFill/>
          </a:ln>
        </p:spPr>
      </p:pic>
      <p:sp>
        <p:nvSpPr>
          <p:cNvPr id="231" name="Google Shape;231;p31"/>
          <p:cNvSpPr/>
          <p:nvPr/>
        </p:nvSpPr>
        <p:spPr>
          <a:xfrm>
            <a:off x="222725" y="3318300"/>
            <a:ext cx="2261100" cy="158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2052675" y="2169350"/>
            <a:ext cx="1215900" cy="128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905675" y="2326750"/>
            <a:ext cx="1695600" cy="128400"/>
          </a:xfrm>
          <a:prstGeom prst="roundRect">
            <a:avLst>
              <a:gd name="adj" fmla="val 16667"/>
            </a:avLst>
          </a:prstGeom>
          <a:noFill/>
          <a:ln w="38100" cap="flat" cmpd="sng">
            <a:solidFill>
              <a:srgbClr val="EE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4" name="Google Shape;234;p31"/>
          <p:cNvPicPr preferRelativeResize="0"/>
          <p:nvPr/>
        </p:nvPicPr>
        <p:blipFill rotWithShape="1">
          <a:blip r:embed="rId3">
            <a:alphaModFix/>
          </a:blip>
          <a:srcRect l="47271"/>
          <a:stretch/>
        </p:blipFill>
        <p:spPr>
          <a:xfrm>
            <a:off x="4322501" y="1663100"/>
            <a:ext cx="4821499" cy="31745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1000"/>
                                        <p:tgtEl>
                                          <p:spTgt spid="23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33"/>
                                        </p:tgtEl>
                                        <p:attrNameLst>
                                          <p:attrName>style.visibility</p:attrName>
                                        </p:attrNameLst>
                                      </p:cBhvr>
                                      <p:to>
                                        <p:strVal val="visible"/>
                                      </p:to>
                                    </p:set>
                                    <p:anim calcmode="lin" valueType="num">
                                      <p:cBhvr additive="base">
                                        <p:cTn id="10" dur="1000"/>
                                        <p:tgtEl>
                                          <p:spTgt spid="233"/>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231"/>
                                        </p:tgtEl>
                                        <p:attrNameLst>
                                          <p:attrName>style.visibility</p:attrName>
                                        </p:attrNameLst>
                                      </p:cBhvr>
                                      <p:to>
                                        <p:strVal val="visible"/>
                                      </p:to>
                                    </p:set>
                                    <p:anim calcmode="lin" valueType="num">
                                      <p:cBhvr additive="base">
                                        <p:cTn id="13" dur="1000"/>
                                        <p:tgtEl>
                                          <p:spTgt spid="23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34"/>
                                        </p:tgtEl>
                                        <p:attrNameLst>
                                          <p:attrName>style.visibility</p:attrName>
                                        </p:attrNameLst>
                                      </p:cBhvr>
                                      <p:to>
                                        <p:strVal val="visible"/>
                                      </p:to>
                                    </p:set>
                                    <p:anim calcmode="lin" valueType="num">
                                      <p:cBhvr additive="base">
                                        <p:cTn id="18" dur="1000"/>
                                        <p:tgtEl>
                                          <p:spTgt spid="2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ctrTitle"/>
          </p:nvPr>
        </p:nvSpPr>
        <p:spPr>
          <a:xfrm>
            <a:off x="695100" y="208400"/>
            <a:ext cx="7753800" cy="691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t" sz="2800"/>
              <a:t>What is “How Long To Beat”</a:t>
            </a:r>
            <a:endParaRPr sz="2800"/>
          </a:p>
        </p:txBody>
      </p:sp>
      <p:pic>
        <p:nvPicPr>
          <p:cNvPr id="65" name="Google Shape;65;p14"/>
          <p:cNvPicPr preferRelativeResize="0"/>
          <p:nvPr/>
        </p:nvPicPr>
        <p:blipFill rotWithShape="1">
          <a:blip r:embed="rId3">
            <a:alphaModFix/>
          </a:blip>
          <a:srcRect l="4204" t="12295" r="4994" b="3832"/>
          <a:stretch/>
        </p:blipFill>
        <p:spPr>
          <a:xfrm>
            <a:off x="656188" y="900200"/>
            <a:ext cx="7831627" cy="4069300"/>
          </a:xfrm>
          <a:prstGeom prst="rect">
            <a:avLst/>
          </a:prstGeom>
          <a:noFill/>
          <a:ln>
            <a:noFill/>
          </a:ln>
        </p:spPr>
      </p:pic>
      <p:cxnSp>
        <p:nvCxnSpPr>
          <p:cNvPr id="66" name="Google Shape;66;p14"/>
          <p:cNvCxnSpPr>
            <a:endCxn id="67" idx="0"/>
          </p:cNvCxnSpPr>
          <p:nvPr/>
        </p:nvCxnSpPr>
        <p:spPr>
          <a:xfrm>
            <a:off x="1596100" y="3026225"/>
            <a:ext cx="0" cy="599700"/>
          </a:xfrm>
          <a:prstGeom prst="straightConnector1">
            <a:avLst/>
          </a:prstGeom>
          <a:noFill/>
          <a:ln w="9525" cap="flat" cmpd="sng">
            <a:solidFill>
              <a:schemeClr val="dk2"/>
            </a:solidFill>
            <a:prstDash val="solid"/>
            <a:round/>
            <a:headEnd type="none" w="med" len="med"/>
            <a:tailEnd type="triangle" w="med" len="med"/>
          </a:ln>
        </p:spPr>
      </p:cxnSp>
      <p:sp>
        <p:nvSpPr>
          <p:cNvPr id="67" name="Google Shape;67;p14"/>
          <p:cNvSpPr txBox="1"/>
          <p:nvPr/>
        </p:nvSpPr>
        <p:spPr>
          <a:xfrm>
            <a:off x="603850" y="3625925"/>
            <a:ext cx="1984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000">
                <a:solidFill>
                  <a:schemeClr val="dk2"/>
                </a:solidFill>
              </a:rPr>
              <a:t>Users insert their </a:t>
            </a:r>
            <a:r>
              <a:rPr lang="it" sz="1000" b="1">
                <a:solidFill>
                  <a:schemeClr val="dk2"/>
                </a:solidFill>
              </a:rPr>
              <a:t>completion status</a:t>
            </a:r>
            <a:r>
              <a:rPr lang="it" sz="1000">
                <a:solidFill>
                  <a:schemeClr val="dk2"/>
                </a:solidFill>
              </a:rPr>
              <a:t> (main story, main story plus, 100%) and the </a:t>
            </a:r>
            <a:r>
              <a:rPr lang="it" sz="1000" b="1">
                <a:solidFill>
                  <a:schemeClr val="dk2"/>
                </a:solidFill>
              </a:rPr>
              <a:t>completion time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8"/>
        <p:cNvGrpSpPr/>
        <p:nvPr/>
      </p:nvGrpSpPr>
      <p:grpSpPr>
        <a:xfrm>
          <a:off x="0" y="0"/>
          <a:ext cx="0" cy="0"/>
          <a:chOff x="0" y="0"/>
          <a:chExt cx="0" cy="0"/>
        </a:xfrm>
      </p:grpSpPr>
      <p:sp>
        <p:nvSpPr>
          <p:cNvPr id="239" name="Google Shape;23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it" sz="2520"/>
              <a:t>Profiling Query 1 - Total games and correlated data </a:t>
            </a:r>
            <a:endParaRPr sz="2520"/>
          </a:p>
        </p:txBody>
      </p:sp>
      <p:pic>
        <p:nvPicPr>
          <p:cNvPr id="240" name="Google Shape;240;p32"/>
          <p:cNvPicPr preferRelativeResize="0"/>
          <p:nvPr/>
        </p:nvPicPr>
        <p:blipFill rotWithShape="1">
          <a:blip r:embed="rId3">
            <a:alphaModFix/>
          </a:blip>
          <a:srcRect r="49410"/>
          <a:stretch/>
        </p:blipFill>
        <p:spPr>
          <a:xfrm>
            <a:off x="0" y="1682950"/>
            <a:ext cx="4626002" cy="2969100"/>
          </a:xfrm>
          <a:prstGeom prst="rect">
            <a:avLst/>
          </a:prstGeom>
          <a:noFill/>
          <a:ln>
            <a:noFill/>
          </a:ln>
        </p:spPr>
      </p:pic>
      <p:pic>
        <p:nvPicPr>
          <p:cNvPr id="241" name="Google Shape;241;p32"/>
          <p:cNvPicPr preferRelativeResize="0"/>
          <p:nvPr/>
        </p:nvPicPr>
        <p:blipFill rotWithShape="1">
          <a:blip r:embed="rId3">
            <a:alphaModFix/>
          </a:blip>
          <a:srcRect l="51816"/>
          <a:stretch/>
        </p:blipFill>
        <p:spPr>
          <a:xfrm>
            <a:off x="4661876" y="1682950"/>
            <a:ext cx="4405924" cy="2969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1000"/>
                                        <p:tgtEl>
                                          <p:spTgt spid="2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990"/>
              <a:buFont typeface="Arial"/>
              <a:buNone/>
            </a:pPr>
            <a:r>
              <a:rPr lang="it" sz="2420"/>
              <a:t>Profiling Query 2 - RDF Triples, Nodes, Attributes and Edges </a:t>
            </a:r>
            <a:endParaRPr sz="2420"/>
          </a:p>
        </p:txBody>
      </p:sp>
      <p:pic>
        <p:nvPicPr>
          <p:cNvPr id="247" name="Google Shape;247;p33"/>
          <p:cNvPicPr preferRelativeResize="0"/>
          <p:nvPr/>
        </p:nvPicPr>
        <p:blipFill rotWithShape="1">
          <a:blip r:embed="rId3">
            <a:alphaModFix/>
          </a:blip>
          <a:srcRect r="52077"/>
          <a:stretch/>
        </p:blipFill>
        <p:spPr>
          <a:xfrm>
            <a:off x="0" y="1170125"/>
            <a:ext cx="4382023" cy="3410250"/>
          </a:xfrm>
          <a:prstGeom prst="rect">
            <a:avLst/>
          </a:prstGeom>
          <a:noFill/>
          <a:ln>
            <a:noFill/>
          </a:ln>
        </p:spPr>
      </p:pic>
      <p:pic>
        <p:nvPicPr>
          <p:cNvPr id="248" name="Google Shape;248;p33"/>
          <p:cNvPicPr preferRelativeResize="0"/>
          <p:nvPr/>
        </p:nvPicPr>
        <p:blipFill rotWithShape="1">
          <a:blip r:embed="rId3">
            <a:alphaModFix/>
          </a:blip>
          <a:srcRect l="48333"/>
          <a:stretch/>
        </p:blipFill>
        <p:spPr>
          <a:xfrm>
            <a:off x="4343400" y="1170125"/>
            <a:ext cx="4724401" cy="3410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 calcmode="lin" valueType="num">
                                      <p:cBhvr additive="base">
                                        <p:cTn id="7" dur="1000"/>
                                        <p:tgtEl>
                                          <p:spTgt spid="2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2"/>
        <p:cNvGrpSpPr/>
        <p:nvPr/>
      </p:nvGrpSpPr>
      <p:grpSpPr>
        <a:xfrm>
          <a:off x="0" y="0"/>
          <a:ext cx="0" cy="0"/>
          <a:chOff x="0" y="0"/>
          <a:chExt cx="0" cy="0"/>
        </a:xfrm>
      </p:grpSpPr>
      <p:sp>
        <p:nvSpPr>
          <p:cNvPr id="253" name="Google Shape;253;p34"/>
          <p:cNvSpPr txBox="1">
            <a:spLocks noGrp="1"/>
          </p:cNvSpPr>
          <p:nvPr>
            <p:ph type="title"/>
          </p:nvPr>
        </p:nvSpPr>
        <p:spPr>
          <a:xfrm>
            <a:off x="1798950" y="1821000"/>
            <a:ext cx="5546100" cy="15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it" sz="3020"/>
              <a:t>Thank you for the attention!</a:t>
            </a:r>
            <a:endParaRPr sz="3020"/>
          </a:p>
          <a:p>
            <a:pPr marL="0" lvl="0" indent="0" algn="ctr" rtl="0">
              <a:spcBef>
                <a:spcPts val="0"/>
              </a:spcBef>
              <a:spcAft>
                <a:spcPts val="0"/>
              </a:spcAft>
              <a:buSzPts val="990"/>
              <a:buNone/>
            </a:pPr>
            <a:r>
              <a:rPr lang="it" sz="3020"/>
              <a:t>謝謝參與</a:t>
            </a:r>
            <a:endParaRPr sz="3020"/>
          </a:p>
          <a:p>
            <a:pPr marL="0" lvl="0" indent="0" algn="ctr" rtl="0">
              <a:spcBef>
                <a:spcPts val="0"/>
              </a:spcBef>
              <a:spcAft>
                <a:spcPts val="0"/>
              </a:spcAft>
              <a:buSzPts val="990"/>
              <a:buNone/>
            </a:pPr>
            <a:r>
              <a:rPr lang="it" sz="3000"/>
              <a:t>お清聴ありがとうございます</a:t>
            </a:r>
            <a:endParaRPr sz="3020"/>
          </a:p>
        </p:txBody>
      </p:sp>
      <p:pic>
        <p:nvPicPr>
          <p:cNvPr id="254" name="Google Shape;254;p34"/>
          <p:cNvPicPr preferRelativeResize="0"/>
          <p:nvPr/>
        </p:nvPicPr>
        <p:blipFill>
          <a:blip r:embed="rId3">
            <a:alphaModFix/>
          </a:blip>
          <a:stretch>
            <a:fillRect/>
          </a:stretch>
        </p:blipFill>
        <p:spPr>
          <a:xfrm>
            <a:off x="0" y="0"/>
            <a:ext cx="1385650" cy="1385650"/>
          </a:xfrm>
          <a:prstGeom prst="rect">
            <a:avLst/>
          </a:prstGeom>
          <a:noFill/>
          <a:ln>
            <a:noFill/>
          </a:ln>
        </p:spPr>
      </p:pic>
      <p:pic>
        <p:nvPicPr>
          <p:cNvPr id="255" name="Google Shape;255;p34"/>
          <p:cNvPicPr preferRelativeResize="0"/>
          <p:nvPr/>
        </p:nvPicPr>
        <p:blipFill>
          <a:blip r:embed="rId4">
            <a:alphaModFix/>
          </a:blip>
          <a:stretch>
            <a:fillRect/>
          </a:stretch>
        </p:blipFill>
        <p:spPr>
          <a:xfrm>
            <a:off x="6925075" y="0"/>
            <a:ext cx="2218925" cy="1325400"/>
          </a:xfrm>
          <a:prstGeom prst="rect">
            <a:avLst/>
          </a:prstGeom>
          <a:noFill/>
          <a:ln>
            <a:noFill/>
          </a:ln>
        </p:spPr>
      </p:pic>
      <p:sp>
        <p:nvSpPr>
          <p:cNvPr id="256" name="Google Shape;256;p34"/>
          <p:cNvSpPr txBox="1">
            <a:spLocks noGrp="1"/>
          </p:cNvSpPr>
          <p:nvPr>
            <p:ph type="subTitle" idx="4294967295"/>
          </p:nvPr>
        </p:nvSpPr>
        <p:spPr>
          <a:xfrm>
            <a:off x="311700" y="4239050"/>
            <a:ext cx="85206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1200"/>
              </a:spcAft>
              <a:buSzPts val="935"/>
              <a:buNone/>
            </a:pPr>
            <a:r>
              <a:rPr lang="it" sz="1779"/>
              <a:t>BORWOEI HUANG, MATTEO LANDO, DANIEL LUPU, ENRICO SGARBOSSA</a:t>
            </a:r>
            <a:endParaRPr sz="1779"/>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a:off x="311700" y="296475"/>
            <a:ext cx="8520600" cy="748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t" sz="2800"/>
              <a:t>Main Dataset</a:t>
            </a:r>
            <a:endParaRPr sz="2800"/>
          </a:p>
        </p:txBody>
      </p:sp>
      <p:pic>
        <p:nvPicPr>
          <p:cNvPr id="73" name="Google Shape;73;p15"/>
          <p:cNvPicPr preferRelativeResize="0"/>
          <p:nvPr/>
        </p:nvPicPr>
        <p:blipFill>
          <a:blip r:embed="rId3">
            <a:alphaModFix/>
          </a:blip>
          <a:stretch>
            <a:fillRect/>
          </a:stretch>
        </p:blipFill>
        <p:spPr>
          <a:xfrm>
            <a:off x="5947100" y="3027950"/>
            <a:ext cx="2885200" cy="1442600"/>
          </a:xfrm>
          <a:prstGeom prst="rect">
            <a:avLst/>
          </a:prstGeom>
          <a:noFill/>
          <a:ln>
            <a:noFill/>
          </a:ln>
        </p:spPr>
      </p:pic>
      <p:sp>
        <p:nvSpPr>
          <p:cNvPr id="74" name="Google Shape;74;p15"/>
          <p:cNvSpPr txBox="1"/>
          <p:nvPr/>
        </p:nvSpPr>
        <p:spPr>
          <a:xfrm>
            <a:off x="239550" y="3102750"/>
            <a:ext cx="5576400" cy="1015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Char char="●"/>
            </a:pPr>
            <a:r>
              <a:rPr lang="it" sz="1800" b="1">
                <a:solidFill>
                  <a:schemeClr val="dk2"/>
                </a:solidFill>
              </a:rPr>
              <a:t>completion_time.csv </a:t>
            </a:r>
            <a:r>
              <a:rPr lang="it" sz="1800">
                <a:solidFill>
                  <a:schemeClr val="dk2"/>
                </a:solidFill>
              </a:rPr>
              <a:t>→</a:t>
            </a:r>
            <a:r>
              <a:rPr lang="it" sz="1800" b="1">
                <a:solidFill>
                  <a:schemeClr val="dk2"/>
                </a:solidFill>
              </a:rPr>
              <a:t> </a:t>
            </a:r>
            <a:r>
              <a:rPr lang="it" sz="1800">
                <a:solidFill>
                  <a:schemeClr val="dk2"/>
                </a:solidFill>
              </a:rPr>
              <a:t>We used </a:t>
            </a:r>
            <a:r>
              <a:rPr lang="it" sz="1800" b="1">
                <a:solidFill>
                  <a:schemeClr val="dk2"/>
                </a:solidFill>
              </a:rPr>
              <a:t>Scrapy</a:t>
            </a:r>
            <a:r>
              <a:rPr lang="it" sz="1800">
                <a:solidFill>
                  <a:schemeClr val="dk2"/>
                </a:solidFill>
              </a:rPr>
              <a:t>, a Python library to crawl </a:t>
            </a:r>
            <a:r>
              <a:rPr lang="it" sz="1800" u="sng">
                <a:solidFill>
                  <a:schemeClr val="hlink"/>
                </a:solidFill>
                <a:hlinkClick r:id="rId4"/>
              </a:rPr>
              <a:t>www.howlongtobeat.com</a:t>
            </a:r>
            <a:r>
              <a:rPr lang="it" sz="1800">
                <a:solidFill>
                  <a:schemeClr val="dk2"/>
                </a:solidFill>
              </a:rPr>
              <a:t> and extract completion time.</a:t>
            </a:r>
            <a:endParaRPr/>
          </a:p>
        </p:txBody>
      </p:sp>
      <p:sp>
        <p:nvSpPr>
          <p:cNvPr id="75" name="Google Shape;75;p15"/>
          <p:cNvSpPr txBox="1"/>
          <p:nvPr/>
        </p:nvSpPr>
        <p:spPr>
          <a:xfrm>
            <a:off x="239550" y="1427213"/>
            <a:ext cx="77388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Char char="●"/>
            </a:pPr>
            <a:r>
              <a:rPr lang="it" sz="1800" b="1">
                <a:solidFill>
                  <a:schemeClr val="dk2"/>
                </a:solidFill>
              </a:rPr>
              <a:t>games.csv</a:t>
            </a:r>
            <a:r>
              <a:rPr lang="it" sz="1800">
                <a:solidFill>
                  <a:schemeClr val="dk2"/>
                </a:solidFill>
              </a:rPr>
              <a:t> →  videogames data from www.howlongtobeat.com. Retrieved from </a:t>
            </a:r>
            <a:r>
              <a:rPr lang="it" sz="1800" u="sng">
                <a:solidFill>
                  <a:schemeClr val="accent5"/>
                </a:solidFill>
                <a:hlinkClick r:id="rId5">
                  <a:extLst>
                    <a:ext uri="{A12FA001-AC4F-418D-AE19-62706E023703}">
                      <ahyp:hlinkClr xmlns:ahyp="http://schemas.microsoft.com/office/drawing/2018/hyperlinkcolor" val="tx"/>
                    </a:ext>
                  </a:extLst>
                </a:hlinkClick>
              </a:rPr>
              <a:t>https://www.kaggle.com/datasets/kasumil5x/howlongtobeat-games-completion-times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9"/>
        <p:cNvGrpSpPr/>
        <p:nvPr/>
      </p:nvGrpSpPr>
      <p:grpSpPr>
        <a:xfrm>
          <a:off x="0" y="0"/>
          <a:ext cx="0" cy="0"/>
          <a:chOff x="0" y="0"/>
          <a:chExt cx="0" cy="0"/>
        </a:xfrm>
      </p:grpSpPr>
      <p:sp>
        <p:nvSpPr>
          <p:cNvPr id="80" name="Google Shape;80;p16"/>
          <p:cNvSpPr txBox="1">
            <a:spLocks noGrp="1"/>
          </p:cNvSpPr>
          <p:nvPr>
            <p:ph type="ctrTitle"/>
          </p:nvPr>
        </p:nvSpPr>
        <p:spPr>
          <a:xfrm>
            <a:off x="311700" y="288100"/>
            <a:ext cx="8520600" cy="690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t" sz="2800"/>
              <a:t>Other Datasets</a:t>
            </a:r>
            <a:endParaRPr sz="2800"/>
          </a:p>
        </p:txBody>
      </p:sp>
      <p:sp>
        <p:nvSpPr>
          <p:cNvPr id="81" name="Google Shape;81;p16"/>
          <p:cNvSpPr txBox="1">
            <a:spLocks noGrp="1"/>
          </p:cNvSpPr>
          <p:nvPr>
            <p:ph type="subTitle" idx="1"/>
          </p:nvPr>
        </p:nvSpPr>
        <p:spPr>
          <a:xfrm>
            <a:off x="311700" y="1181175"/>
            <a:ext cx="8520600" cy="3821100"/>
          </a:xfrm>
          <a:prstGeom prst="rect">
            <a:avLst/>
          </a:prstGeom>
        </p:spPr>
        <p:txBody>
          <a:bodyPr spcFirstLastPara="1" wrap="square" lIns="91425" tIns="91425" rIns="91425" bIns="91425" anchor="t" anchorCtr="0">
            <a:normAutofit fontScale="25000" lnSpcReduction="10000"/>
          </a:bodyPr>
          <a:lstStyle/>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b="1"/>
              <a:t>indie-game-developers.csv </a:t>
            </a:r>
            <a:r>
              <a:rPr lang="it" sz="5107"/>
              <a:t>and </a:t>
            </a:r>
            <a:r>
              <a:rPr lang="it" sz="5107" b="1"/>
              <a:t>video-games-developers.csv</a:t>
            </a:r>
            <a:r>
              <a:rPr lang="it" sz="5107"/>
              <a:t> → developer names with the headquarters, country and notable games. Retrieved from </a:t>
            </a:r>
            <a:r>
              <a:rPr lang="it" sz="5107" u="sng">
                <a:solidFill>
                  <a:schemeClr val="hlink"/>
                </a:solidFill>
                <a:hlinkClick r:id="rId3"/>
              </a:rPr>
              <a:t>https://www.kaggle.com/datasets/andreshg/videogamescompaniesregions</a:t>
            </a:r>
            <a:endParaRPr sz="5107"/>
          </a:p>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b="1"/>
              <a:t>vgchartz-7_7_2020.csv</a:t>
            </a:r>
            <a:r>
              <a:rPr lang="it" sz="5107"/>
              <a:t> → sales data for videogames present on the vgchartz website. Retrieved from </a:t>
            </a:r>
            <a:r>
              <a:rPr lang="it" sz="5107" u="sng">
                <a:solidFill>
                  <a:schemeClr val="hlink"/>
                </a:solidFill>
                <a:hlinkClick r:id="rId4"/>
              </a:rPr>
              <a:t>https://www.kaggle.com/datasets/baynebrannen/video-game-sales-2020</a:t>
            </a:r>
            <a:endParaRPr sz="5107"/>
          </a:p>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a:t>platforms/</a:t>
            </a:r>
            <a:r>
              <a:rPr lang="it" sz="5107" b="1"/>
              <a:t>console_sales_vgchartz.csv</a:t>
            </a:r>
            <a:r>
              <a:rPr lang="it" sz="5107"/>
              <a:t> → sales data for console platforms. Retreived from the web page </a:t>
            </a:r>
            <a:r>
              <a:rPr lang="it" sz="5107" u="sng">
                <a:solidFill>
                  <a:schemeClr val="hlink"/>
                </a:solidFill>
                <a:hlinkClick r:id="rId5"/>
              </a:rPr>
              <a:t>https://www.vgchartz.com/charts/platform_totals/Hardware.php/</a:t>
            </a:r>
            <a:endParaRPr sz="5107"/>
          </a:p>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a:t>platforms/</a:t>
            </a:r>
            <a:r>
              <a:rPr lang="it" sz="5107" b="1"/>
              <a:t>platforms_hltb.txt</a:t>
            </a:r>
            <a:r>
              <a:rPr lang="it" sz="5107"/>
              <a:t> and platforms/</a:t>
            </a:r>
            <a:r>
              <a:rPr lang="it" sz="5107" b="1"/>
              <a:t>popular_platforms_hltb.txt</a:t>
            </a:r>
            <a:r>
              <a:rPr lang="it" sz="5107"/>
              <a:t> → list of console platforms available at </a:t>
            </a:r>
            <a:r>
              <a:rPr lang="it" sz="5107" u="sng">
                <a:solidFill>
                  <a:schemeClr val="hlink"/>
                </a:solidFill>
                <a:hlinkClick r:id="rId6"/>
              </a:rPr>
              <a:t>https://howlongtobeat.com/stats</a:t>
            </a:r>
            <a:endParaRPr sz="5107"/>
          </a:p>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a:t>platforms/</a:t>
            </a:r>
            <a:r>
              <a:rPr lang="it" sz="5107" b="1"/>
              <a:t>platforms_wikipedia.csv</a:t>
            </a:r>
            <a:r>
              <a:rPr lang="it" sz="5107"/>
              <a:t> → table with console platforms information. Retrieved from </a:t>
            </a:r>
            <a:endParaRPr sz="5107"/>
          </a:p>
          <a:p>
            <a:pPr marL="457200" lvl="0" indent="0" algn="l" rtl="0">
              <a:spcBef>
                <a:spcPts val="0"/>
              </a:spcBef>
              <a:spcAft>
                <a:spcPts val="0"/>
              </a:spcAft>
              <a:buNone/>
            </a:pPr>
            <a:r>
              <a:rPr lang="it" sz="5107" u="sng">
                <a:solidFill>
                  <a:schemeClr val="hlink"/>
                </a:solidFill>
                <a:hlinkClick r:id="rId7"/>
              </a:rPr>
              <a:t>https://en.wikipedia.org/wiki/Home_video_game_console#Released_systems</a:t>
            </a:r>
            <a:endParaRPr sz="5107" b="1" i="1" u="sng">
              <a:highlight>
                <a:schemeClr val="accent6"/>
              </a:highlight>
            </a:endParaRPr>
          </a:p>
          <a:p>
            <a:pPr marL="457200" lvl="0" indent="0" algn="l" rtl="0">
              <a:spcBef>
                <a:spcPts val="0"/>
              </a:spcBef>
              <a:spcAft>
                <a:spcPts val="0"/>
              </a:spcAft>
              <a:buNone/>
            </a:pPr>
            <a:endParaRPr sz="5107"/>
          </a:p>
          <a:p>
            <a:pPr marL="457200" lvl="0" indent="-309684" algn="l" rtl="0">
              <a:spcBef>
                <a:spcPts val="0"/>
              </a:spcBef>
              <a:spcAft>
                <a:spcPts val="0"/>
              </a:spcAft>
              <a:buSzPct val="100000"/>
              <a:buChar char="●"/>
            </a:pPr>
            <a:r>
              <a:rPr lang="it" sz="5107" b="1"/>
              <a:t>countries-regions.csv</a:t>
            </a:r>
            <a:r>
              <a:rPr lang="it" sz="5107"/>
              <a:t> → list of all countries containing their relevant information like codes and region. Retrieved from </a:t>
            </a:r>
            <a:r>
              <a:rPr lang="it" sz="5107" u="sng">
                <a:solidFill>
                  <a:schemeClr val="hlink"/>
                </a:solidFill>
                <a:hlinkClick r:id="rId8"/>
              </a:rPr>
              <a:t>https://github.com/lukes/ISO-3166-Countries-with-Regional-Codes/blob/master/all/all.csv</a:t>
            </a:r>
            <a:endParaRPr sz="5107"/>
          </a:p>
          <a:p>
            <a:pPr marL="45720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it"/>
              <a:t>Mixed Merging Approach</a:t>
            </a:r>
            <a:endParaRPr/>
          </a:p>
        </p:txBody>
      </p:sp>
      <p:sp>
        <p:nvSpPr>
          <p:cNvPr id="87" name="Google Shape;87;p17"/>
          <p:cNvSpPr txBox="1">
            <a:spLocks noGrp="1"/>
          </p:cNvSpPr>
          <p:nvPr>
            <p:ph type="body" idx="1"/>
          </p:nvPr>
        </p:nvSpPr>
        <p:spPr>
          <a:xfrm>
            <a:off x="311700" y="1076275"/>
            <a:ext cx="8520600" cy="3416400"/>
          </a:xfrm>
          <a:prstGeom prst="rect">
            <a:avLst/>
          </a:prstGeom>
        </p:spPr>
        <p:txBody>
          <a:bodyPr spcFirstLastPara="1" wrap="square" lIns="91425" tIns="91425" rIns="91425" bIns="91425" anchor="ctr" anchorCtr="0">
            <a:normAutofit/>
          </a:bodyPr>
          <a:lstStyle/>
          <a:p>
            <a:pPr marL="457200" lvl="0" indent="-342900" algn="l" rtl="0">
              <a:spcBef>
                <a:spcPts val="0"/>
              </a:spcBef>
              <a:spcAft>
                <a:spcPts val="0"/>
              </a:spcAft>
              <a:buSzPts val="1800"/>
              <a:buChar char="●"/>
            </a:pPr>
            <a:r>
              <a:rPr lang="it"/>
              <a:t>Games and their completion time have the same source website (</a:t>
            </a:r>
            <a:r>
              <a:rPr lang="it" u="sng">
                <a:solidFill>
                  <a:schemeClr val="hlink"/>
                </a:solidFill>
                <a:hlinkClick r:id="rId3"/>
              </a:rPr>
              <a:t>www.howlongtobeat.com</a:t>
            </a:r>
            <a:r>
              <a:rPr lang="it"/>
              <a:t>) → </a:t>
            </a:r>
            <a:r>
              <a:rPr lang="it" b="1"/>
              <a:t>Exact match</a:t>
            </a:r>
            <a:endParaRPr b="1"/>
          </a:p>
          <a:p>
            <a:pPr marL="914400" lvl="1" indent="-317500" algn="l" rtl="0">
              <a:spcBef>
                <a:spcPts val="0"/>
              </a:spcBef>
              <a:spcAft>
                <a:spcPts val="0"/>
              </a:spcAft>
              <a:buSzPts val="1400"/>
              <a:buChar char="○"/>
            </a:pPr>
            <a:r>
              <a:rPr lang="it"/>
              <a:t>based on the </a:t>
            </a:r>
            <a:r>
              <a:rPr lang="it" b="1"/>
              <a:t>IDs</a:t>
            </a:r>
            <a:r>
              <a:rPr lang="it"/>
              <a:t> taken from the website.</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it"/>
              <a:t>Games, Platforms and Companies are entities that have a registered official name in the world → </a:t>
            </a:r>
            <a:r>
              <a:rPr lang="it" b="1"/>
              <a:t>Exact match (mostly)</a:t>
            </a:r>
            <a:endParaRPr b="1"/>
          </a:p>
          <a:p>
            <a:pPr marL="914400" lvl="1" indent="-317500" algn="l" rtl="0">
              <a:spcBef>
                <a:spcPts val="0"/>
              </a:spcBef>
              <a:spcAft>
                <a:spcPts val="0"/>
              </a:spcAft>
              <a:buSzPts val="1400"/>
              <a:buChar char="○"/>
            </a:pPr>
            <a:r>
              <a:rPr lang="it"/>
              <a:t>based on the </a:t>
            </a:r>
            <a:r>
              <a:rPr lang="it" b="1"/>
              <a:t>name </a:t>
            </a:r>
            <a:r>
              <a:rPr lang="it"/>
              <a:t>of these entities.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it"/>
              <a:t>Entity Matching</a:t>
            </a:r>
            <a:endParaRPr/>
          </a:p>
        </p:txBody>
      </p:sp>
      <p:sp>
        <p:nvSpPr>
          <p:cNvPr id="93" name="Google Shape;93;p18"/>
          <p:cNvSpPr txBox="1">
            <a:spLocks noGrp="1"/>
          </p:cNvSpPr>
          <p:nvPr>
            <p:ph type="body" idx="1"/>
          </p:nvPr>
        </p:nvSpPr>
        <p:spPr>
          <a:xfrm>
            <a:off x="311700" y="1228675"/>
            <a:ext cx="8520600" cy="3416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it"/>
              <a:t>Low quality data bring us to do have </a:t>
            </a:r>
            <a:r>
              <a:rPr lang="it" b="1"/>
              <a:t>duplicates</a:t>
            </a:r>
            <a:r>
              <a:rPr lang="it"/>
              <a:t> and </a:t>
            </a:r>
            <a:r>
              <a:rPr lang="it" b="1"/>
              <a:t>manual matches</a:t>
            </a:r>
            <a:r>
              <a:rPr lang="it"/>
              <a:t>.</a:t>
            </a:r>
            <a:endParaRPr/>
          </a:p>
          <a:p>
            <a:pPr marL="457200" lvl="0" indent="-342900" algn="l" rtl="0">
              <a:spcBef>
                <a:spcPts val="1200"/>
              </a:spcBef>
              <a:spcAft>
                <a:spcPts val="0"/>
              </a:spcAft>
              <a:buSzPts val="1800"/>
              <a:buChar char="●"/>
            </a:pPr>
            <a:r>
              <a:rPr lang="it"/>
              <a:t>Same resource with alternative names from different datasets → </a:t>
            </a:r>
            <a:r>
              <a:rPr lang="it" b="1"/>
              <a:t>Duplicates</a:t>
            </a: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457200" lvl="0" indent="-342900" algn="l" rtl="0">
              <a:spcBef>
                <a:spcPts val="1200"/>
              </a:spcBef>
              <a:spcAft>
                <a:spcPts val="0"/>
              </a:spcAft>
              <a:buSzPts val="1800"/>
              <a:buChar char="●"/>
            </a:pPr>
            <a:r>
              <a:rPr lang="it"/>
              <a:t>Not all the datasets represent the same country with the same name → </a:t>
            </a:r>
            <a:r>
              <a:rPr lang="it" b="1"/>
              <a:t>Manual match</a:t>
            </a:r>
            <a:endParaRPr/>
          </a:p>
        </p:txBody>
      </p:sp>
      <p:pic>
        <p:nvPicPr>
          <p:cNvPr id="94" name="Google Shape;94;p18"/>
          <p:cNvPicPr preferRelativeResize="0"/>
          <p:nvPr/>
        </p:nvPicPr>
        <p:blipFill>
          <a:blip r:embed="rId3">
            <a:alphaModFix/>
          </a:blip>
          <a:stretch>
            <a:fillRect/>
          </a:stretch>
        </p:blipFill>
        <p:spPr>
          <a:xfrm>
            <a:off x="2772400" y="2512925"/>
            <a:ext cx="3599200" cy="99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8"/>
        <p:cNvGrpSpPr/>
        <p:nvPr/>
      </p:nvGrpSpPr>
      <p:grpSpPr>
        <a:xfrm>
          <a:off x="0" y="0"/>
          <a:ext cx="0" cy="0"/>
          <a:chOff x="0" y="0"/>
          <a:chExt cx="0" cy="0"/>
        </a:xfrm>
      </p:grpSpPr>
      <p:sp>
        <p:nvSpPr>
          <p:cNvPr id="99" name="Google Shape;99;p19"/>
          <p:cNvSpPr txBox="1">
            <a:spLocks noGrp="1"/>
          </p:cNvSpPr>
          <p:nvPr>
            <p:ph type="ctrTitle"/>
          </p:nvPr>
        </p:nvSpPr>
        <p:spPr>
          <a:xfrm>
            <a:off x="3211275" y="189275"/>
            <a:ext cx="3192300" cy="5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ct val="39285"/>
              <a:buFont typeface="Arial"/>
              <a:buNone/>
            </a:pPr>
            <a:r>
              <a:rPr lang="it" sz="2800"/>
              <a:t>Our Pipeline</a:t>
            </a:r>
            <a:endParaRPr/>
          </a:p>
        </p:txBody>
      </p:sp>
      <p:sp>
        <p:nvSpPr>
          <p:cNvPr id="100" name="Google Shape;100;p19"/>
          <p:cNvSpPr txBox="1">
            <a:spLocks noGrp="1"/>
          </p:cNvSpPr>
          <p:nvPr>
            <p:ph type="subTitle" idx="1"/>
          </p:nvPr>
        </p:nvSpPr>
        <p:spPr>
          <a:xfrm>
            <a:off x="547125" y="4927500"/>
            <a:ext cx="8520600" cy="216000"/>
          </a:xfrm>
          <a:prstGeom prst="rect">
            <a:avLst/>
          </a:prstGeom>
        </p:spPr>
        <p:txBody>
          <a:bodyPr spcFirstLastPara="1" wrap="square" lIns="91425" tIns="91425" rIns="91425" bIns="91425" anchor="t" anchorCtr="0">
            <a:normAutofit fontScale="25000" lnSpcReduction="20000"/>
          </a:bodyPr>
          <a:lstStyle/>
          <a:p>
            <a:pPr marL="45720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sz="1800"/>
          </a:p>
          <a:p>
            <a:pPr marL="457200" lvl="0" indent="-257175" algn="l" rtl="0">
              <a:spcBef>
                <a:spcPts val="0"/>
              </a:spcBef>
              <a:spcAft>
                <a:spcPts val="0"/>
              </a:spcAft>
              <a:buSzPct val="64285"/>
              <a:buAutoNum type="arabicPeriod"/>
            </a:pPr>
            <a:r>
              <a:rPr lang="it"/>
              <a:t>Add all data and object properties (sometimes runtime dataframes merge still needed)</a:t>
            </a:r>
            <a:endParaRPr/>
          </a:p>
          <a:p>
            <a:pPr marL="457200" lvl="0" indent="-257175" algn="l" rtl="0">
              <a:spcBef>
                <a:spcPts val="0"/>
              </a:spcBef>
              <a:spcAft>
                <a:spcPts val="0"/>
              </a:spcAft>
              <a:buSzPct val="64285"/>
              <a:buAutoNum type="arabicPeriod"/>
            </a:pPr>
            <a:endParaRPr/>
          </a:p>
        </p:txBody>
      </p:sp>
      <p:sp>
        <p:nvSpPr>
          <p:cNvPr id="101" name="Google Shape;101;p19"/>
          <p:cNvSpPr/>
          <p:nvPr/>
        </p:nvSpPr>
        <p:spPr>
          <a:xfrm>
            <a:off x="929700" y="821213"/>
            <a:ext cx="7284600" cy="439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500">
                <a:solidFill>
                  <a:schemeClr val="dk2"/>
                </a:solidFill>
              </a:rPr>
              <a:t>Load CSV files</a:t>
            </a:r>
            <a:endParaRPr sz="1500"/>
          </a:p>
        </p:txBody>
      </p:sp>
      <p:sp>
        <p:nvSpPr>
          <p:cNvPr id="102" name="Google Shape;102;p19"/>
          <p:cNvSpPr/>
          <p:nvPr/>
        </p:nvSpPr>
        <p:spPr>
          <a:xfrm>
            <a:off x="929725" y="1424725"/>
            <a:ext cx="7284600" cy="552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r>
              <a:rPr lang="it" sz="1500">
                <a:solidFill>
                  <a:schemeClr val="dk2"/>
                </a:solidFill>
              </a:rPr>
              <a:t>Process initial datasets: remove unused columns and merge some of them</a:t>
            </a:r>
            <a:endParaRPr sz="1500"/>
          </a:p>
        </p:txBody>
      </p:sp>
      <p:sp>
        <p:nvSpPr>
          <p:cNvPr id="103" name="Google Shape;103;p19"/>
          <p:cNvSpPr/>
          <p:nvPr/>
        </p:nvSpPr>
        <p:spPr>
          <a:xfrm>
            <a:off x="929725" y="2151000"/>
            <a:ext cx="7284600" cy="439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it" sz="1500">
                <a:solidFill>
                  <a:schemeClr val="dk2"/>
                </a:solidFill>
              </a:rPr>
              <a:t>Import dataset CSVs into panda dataframes</a:t>
            </a:r>
            <a:endParaRPr sz="1500"/>
          </a:p>
        </p:txBody>
      </p:sp>
      <p:sp>
        <p:nvSpPr>
          <p:cNvPr id="104" name="Google Shape;104;p19"/>
          <p:cNvSpPr/>
          <p:nvPr/>
        </p:nvSpPr>
        <p:spPr>
          <a:xfrm>
            <a:off x="929725" y="2747075"/>
            <a:ext cx="7284600" cy="764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r>
              <a:rPr lang="it" sz="1500">
                <a:solidFill>
                  <a:schemeClr val="dk2"/>
                </a:solidFill>
              </a:rPr>
              <a:t>ID creation for each node: Removing blank space and special characters.  </a:t>
            </a:r>
            <a:endParaRPr sz="1500">
              <a:solidFill>
                <a:schemeClr val="dk2"/>
              </a:solidFill>
            </a:endParaRPr>
          </a:p>
          <a:p>
            <a:pPr marL="457200" lvl="0" indent="0" algn="ctr" rtl="0">
              <a:spcBef>
                <a:spcPts val="0"/>
              </a:spcBef>
              <a:spcAft>
                <a:spcPts val="0"/>
              </a:spcAft>
              <a:buNone/>
            </a:pPr>
            <a:r>
              <a:rPr lang="it" sz="1500">
                <a:solidFill>
                  <a:schemeClr val="dk2"/>
                </a:solidFill>
              </a:rPr>
              <a:t>Example: “Kiro'o Games” -&gt; “kiro-o-games”</a:t>
            </a:r>
            <a:endParaRPr sz="1500">
              <a:solidFill>
                <a:schemeClr val="dk2"/>
              </a:solidFill>
            </a:endParaRPr>
          </a:p>
        </p:txBody>
      </p:sp>
      <p:sp>
        <p:nvSpPr>
          <p:cNvPr id="105" name="Google Shape;105;p19"/>
          <p:cNvSpPr/>
          <p:nvPr/>
        </p:nvSpPr>
        <p:spPr>
          <a:xfrm>
            <a:off x="929700" y="3668063"/>
            <a:ext cx="7284600" cy="6819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500">
                <a:solidFill>
                  <a:schemeClr val="dk2"/>
                </a:solidFill>
              </a:rPr>
              <a:t>Add all data and object properties (sometimes runtime dataframes merge still needed)</a:t>
            </a:r>
            <a:endParaRPr sz="1500">
              <a:solidFill>
                <a:schemeClr val="dk2"/>
              </a:solidFill>
            </a:endParaRPr>
          </a:p>
        </p:txBody>
      </p:sp>
      <p:sp>
        <p:nvSpPr>
          <p:cNvPr id="106" name="Google Shape;106;p19"/>
          <p:cNvSpPr/>
          <p:nvPr/>
        </p:nvSpPr>
        <p:spPr>
          <a:xfrm>
            <a:off x="929725" y="4488288"/>
            <a:ext cx="7284600" cy="439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500">
                <a:solidFill>
                  <a:schemeClr val="dk2"/>
                </a:solidFill>
              </a:rPr>
              <a:t>Serialize to turtle files, one for each class</a:t>
            </a:r>
            <a:endParaRPr sz="1500">
              <a:solidFill>
                <a:schemeClr val="dk2"/>
              </a:solidFill>
            </a:endParaRPr>
          </a:p>
        </p:txBody>
      </p:sp>
      <p:cxnSp>
        <p:nvCxnSpPr>
          <p:cNvPr id="107" name="Google Shape;107;p19"/>
          <p:cNvCxnSpPr>
            <a:stCxn id="101" idx="2"/>
            <a:endCxn id="102" idx="0"/>
          </p:cNvCxnSpPr>
          <p:nvPr/>
        </p:nvCxnSpPr>
        <p:spPr>
          <a:xfrm>
            <a:off x="4572000" y="1260413"/>
            <a:ext cx="0" cy="164400"/>
          </a:xfrm>
          <a:prstGeom prst="straightConnector1">
            <a:avLst/>
          </a:prstGeom>
          <a:noFill/>
          <a:ln w="9525" cap="flat" cmpd="sng">
            <a:solidFill>
              <a:schemeClr val="dk2"/>
            </a:solidFill>
            <a:prstDash val="solid"/>
            <a:round/>
            <a:headEnd type="none" w="med" len="med"/>
            <a:tailEnd type="triangle" w="med" len="med"/>
          </a:ln>
        </p:spPr>
      </p:cxnSp>
      <p:cxnSp>
        <p:nvCxnSpPr>
          <p:cNvPr id="108" name="Google Shape;108;p19"/>
          <p:cNvCxnSpPr>
            <a:stCxn id="102" idx="2"/>
            <a:endCxn id="103" idx="0"/>
          </p:cNvCxnSpPr>
          <p:nvPr/>
        </p:nvCxnSpPr>
        <p:spPr>
          <a:xfrm>
            <a:off x="4572025" y="1977325"/>
            <a:ext cx="0" cy="173700"/>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109;p19"/>
          <p:cNvCxnSpPr>
            <a:stCxn id="103" idx="2"/>
            <a:endCxn id="104" idx="0"/>
          </p:cNvCxnSpPr>
          <p:nvPr/>
        </p:nvCxnSpPr>
        <p:spPr>
          <a:xfrm>
            <a:off x="4572025" y="2590200"/>
            <a:ext cx="0" cy="15690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10;p19"/>
          <p:cNvCxnSpPr>
            <a:stCxn id="104" idx="2"/>
            <a:endCxn id="105" idx="0"/>
          </p:cNvCxnSpPr>
          <p:nvPr/>
        </p:nvCxnSpPr>
        <p:spPr>
          <a:xfrm>
            <a:off x="4572025" y="3511175"/>
            <a:ext cx="0" cy="15690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11;p19"/>
          <p:cNvCxnSpPr>
            <a:stCxn id="105" idx="2"/>
            <a:endCxn id="106" idx="0"/>
          </p:cNvCxnSpPr>
          <p:nvPr/>
        </p:nvCxnSpPr>
        <p:spPr>
          <a:xfrm>
            <a:off x="4572000" y="4349963"/>
            <a:ext cx="0" cy="138300"/>
          </a:xfrm>
          <a:prstGeom prst="straightConnector1">
            <a:avLst/>
          </a:prstGeom>
          <a:noFill/>
          <a:ln w="9525" cap="flat" cmpd="sng">
            <a:solidFill>
              <a:schemeClr val="dk2"/>
            </a:solidFill>
            <a:prstDash val="solid"/>
            <a:round/>
            <a:headEnd type="none" w="med" len="med"/>
            <a:tailEnd type="triangle" w="med" len="med"/>
          </a:ln>
        </p:spPr>
      </p:cxnSp>
      <p:sp>
        <p:nvSpPr>
          <p:cNvPr id="112" name="Google Shape;112;p19"/>
          <p:cNvSpPr txBox="1"/>
          <p:nvPr/>
        </p:nvSpPr>
        <p:spPr>
          <a:xfrm>
            <a:off x="929700" y="811850"/>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1</a:t>
            </a:r>
            <a:endParaRPr b="1"/>
          </a:p>
        </p:txBody>
      </p:sp>
      <p:sp>
        <p:nvSpPr>
          <p:cNvPr id="113" name="Google Shape;113;p19"/>
          <p:cNvSpPr txBox="1"/>
          <p:nvPr/>
        </p:nvSpPr>
        <p:spPr>
          <a:xfrm>
            <a:off x="929700" y="1486113"/>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2</a:t>
            </a:r>
            <a:endParaRPr b="1"/>
          </a:p>
        </p:txBody>
      </p:sp>
      <p:sp>
        <p:nvSpPr>
          <p:cNvPr id="114" name="Google Shape;114;p19"/>
          <p:cNvSpPr txBox="1"/>
          <p:nvPr/>
        </p:nvSpPr>
        <p:spPr>
          <a:xfrm>
            <a:off x="929700" y="2142600"/>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3</a:t>
            </a:r>
            <a:endParaRPr b="1"/>
          </a:p>
        </p:txBody>
      </p:sp>
      <p:sp>
        <p:nvSpPr>
          <p:cNvPr id="115" name="Google Shape;115;p19"/>
          <p:cNvSpPr txBox="1"/>
          <p:nvPr/>
        </p:nvSpPr>
        <p:spPr>
          <a:xfrm>
            <a:off x="929700" y="2815863"/>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4</a:t>
            </a:r>
            <a:endParaRPr b="1"/>
          </a:p>
        </p:txBody>
      </p:sp>
      <p:sp>
        <p:nvSpPr>
          <p:cNvPr id="116" name="Google Shape;116;p19"/>
          <p:cNvSpPr txBox="1"/>
          <p:nvPr/>
        </p:nvSpPr>
        <p:spPr>
          <a:xfrm>
            <a:off x="929700" y="3676450"/>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5</a:t>
            </a:r>
            <a:endParaRPr b="1"/>
          </a:p>
        </p:txBody>
      </p:sp>
      <p:sp>
        <p:nvSpPr>
          <p:cNvPr id="117" name="Google Shape;117;p19"/>
          <p:cNvSpPr txBox="1"/>
          <p:nvPr/>
        </p:nvSpPr>
        <p:spPr>
          <a:xfrm>
            <a:off x="929700" y="4488300"/>
            <a:ext cx="3498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b="1"/>
              <a:t>6</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childTnLst>
                                </p:cTn>
                              </p:par>
                              <p:par>
                                <p:cTn id="13" presetID="10" presetClass="entr" presetSubtype="0" fill="hold" nodeType="withEffect">
                                  <p:stCondLst>
                                    <p:cond delay="0"/>
                                  </p:stCondLst>
                                  <p:childTnLst>
                                    <p:set>
                                      <p:cBhvr>
                                        <p:cTn id="14" dur="1" fill="hold">
                                          <p:stCondLst>
                                            <p:cond delay="0"/>
                                          </p:stCondLst>
                                        </p:cTn>
                                        <p:tgtEl>
                                          <p:spTgt spid="113"/>
                                        </p:tgtEl>
                                        <p:attrNameLst>
                                          <p:attrName>style.visibility</p:attrName>
                                        </p:attrNameLst>
                                      </p:cBhvr>
                                      <p:to>
                                        <p:strVal val="visible"/>
                                      </p:to>
                                    </p:set>
                                    <p:animEffect transition="in" filter="fade">
                                      <p:cBhvr>
                                        <p:cTn id="15" dur="1000"/>
                                        <p:tgtEl>
                                          <p:spTgt spid="1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1000"/>
                                        <p:tgtEl>
                                          <p:spTgt spid="103"/>
                                        </p:tgtEl>
                                      </p:cBhvr>
                                    </p:animEffect>
                                  </p:childTnLst>
                                </p:cTn>
                              </p:par>
                              <p:par>
                                <p:cTn id="21" presetID="10" presetClass="entr" presetSubtype="0"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1000"/>
                                        <p:tgtEl>
                                          <p:spTgt spid="108"/>
                                        </p:tgtEl>
                                      </p:cBhvr>
                                    </p:animEffect>
                                  </p:childTnLst>
                                </p:cTn>
                              </p:par>
                              <p:par>
                                <p:cTn id="24" presetID="10" presetClass="entr" presetSubtype="0" fill="hold" nodeType="with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1000"/>
                                        <p:tgtEl>
                                          <p:spTgt spid="1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1000"/>
                                        <p:tgtEl>
                                          <p:spTgt spid="104"/>
                                        </p:tgtEl>
                                      </p:cBhvr>
                                    </p:animEffect>
                                  </p:childTnLst>
                                </p:cTn>
                              </p:par>
                              <p:par>
                                <p:cTn id="32" presetID="10" presetClass="entr" presetSubtype="0" fill="hold"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1000"/>
                                        <p:tgtEl>
                                          <p:spTgt spid="109"/>
                                        </p:tgtEl>
                                      </p:cBhvr>
                                    </p:animEffect>
                                  </p:childTnLst>
                                </p:cTn>
                              </p:par>
                              <p:par>
                                <p:cTn id="35" presetID="10" presetClass="entr" presetSubtype="0"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1000"/>
                                        <p:tgtEl>
                                          <p:spTgt spid="1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fade">
                                      <p:cBhvr>
                                        <p:cTn id="42" dur="1000"/>
                                        <p:tgtEl>
                                          <p:spTgt spid="105"/>
                                        </p:tgtEl>
                                      </p:cBhvr>
                                    </p:animEffect>
                                  </p:childTnLst>
                                </p:cTn>
                              </p:par>
                              <p:par>
                                <p:cTn id="43" presetID="10" presetClass="entr" presetSubtype="0" fill="hold" nodeType="withEffect">
                                  <p:stCondLst>
                                    <p:cond delay="0"/>
                                  </p:stCondLst>
                                  <p:childTnLst>
                                    <p:set>
                                      <p:cBhvr>
                                        <p:cTn id="44" dur="1" fill="hold">
                                          <p:stCondLst>
                                            <p:cond delay="0"/>
                                          </p:stCondLst>
                                        </p:cTn>
                                        <p:tgtEl>
                                          <p:spTgt spid="110"/>
                                        </p:tgtEl>
                                        <p:attrNameLst>
                                          <p:attrName>style.visibility</p:attrName>
                                        </p:attrNameLst>
                                      </p:cBhvr>
                                      <p:to>
                                        <p:strVal val="visible"/>
                                      </p:to>
                                    </p:set>
                                    <p:animEffect transition="in" filter="fade">
                                      <p:cBhvr>
                                        <p:cTn id="45" dur="1000"/>
                                        <p:tgtEl>
                                          <p:spTgt spid="110"/>
                                        </p:tgtEl>
                                      </p:cBhvr>
                                    </p:animEffect>
                                  </p:childTnLst>
                                </p:cTn>
                              </p:par>
                              <p:par>
                                <p:cTn id="46" presetID="10" presetClass="entr" presetSubtype="0" fill="hold" nodeType="withEffect">
                                  <p:stCondLst>
                                    <p:cond delay="0"/>
                                  </p:stCondLst>
                                  <p:childTnLst>
                                    <p:set>
                                      <p:cBhvr>
                                        <p:cTn id="47" dur="1" fill="hold">
                                          <p:stCondLst>
                                            <p:cond delay="0"/>
                                          </p:stCondLst>
                                        </p:cTn>
                                        <p:tgtEl>
                                          <p:spTgt spid="116"/>
                                        </p:tgtEl>
                                        <p:attrNameLst>
                                          <p:attrName>style.visibility</p:attrName>
                                        </p:attrNameLst>
                                      </p:cBhvr>
                                      <p:to>
                                        <p:strVal val="visible"/>
                                      </p:to>
                                    </p:set>
                                    <p:animEffect transition="in" filter="fade">
                                      <p:cBhvr>
                                        <p:cTn id="48" dur="1000"/>
                                        <p:tgtEl>
                                          <p:spTgt spid="1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fade">
                                      <p:cBhvr>
                                        <p:cTn id="53" dur="1000"/>
                                        <p:tgtEl>
                                          <p:spTgt spid="106"/>
                                        </p:tgtEl>
                                      </p:cBhvr>
                                    </p:animEffect>
                                  </p:childTnLst>
                                </p:cTn>
                              </p:par>
                              <p:par>
                                <p:cTn id="54" presetID="10" presetClass="entr" presetSubtype="0" fill="hold" nodeType="with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1000"/>
                                        <p:tgtEl>
                                          <p:spTgt spid="111"/>
                                        </p:tgtEl>
                                      </p:cBhvr>
                                    </p:animEffect>
                                  </p:childTnLst>
                                </p:cTn>
                              </p:par>
                              <p:par>
                                <p:cTn id="57" presetID="10" presetClass="entr" presetSubtype="0" fill="hold"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it" sz="2820"/>
              <a:t>Model </a:t>
            </a:r>
            <a:endParaRPr sz="2820"/>
          </a:p>
        </p:txBody>
      </p:sp>
      <p:pic>
        <p:nvPicPr>
          <p:cNvPr id="123" name="Google Shape;123;p20"/>
          <p:cNvPicPr preferRelativeResize="0"/>
          <p:nvPr/>
        </p:nvPicPr>
        <p:blipFill>
          <a:blip r:embed="rId3">
            <a:alphaModFix/>
          </a:blip>
          <a:stretch>
            <a:fillRect/>
          </a:stretch>
        </p:blipFill>
        <p:spPr>
          <a:xfrm>
            <a:off x="152400" y="725100"/>
            <a:ext cx="8465864" cy="42660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135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it" sz="2820"/>
              <a:t>Focus I</a:t>
            </a:r>
            <a:endParaRPr sz="2820"/>
          </a:p>
        </p:txBody>
      </p:sp>
      <p:pic>
        <p:nvPicPr>
          <p:cNvPr id="129" name="Google Shape;129;p21"/>
          <p:cNvPicPr preferRelativeResize="0"/>
          <p:nvPr/>
        </p:nvPicPr>
        <p:blipFill rotWithShape="1">
          <a:blip r:embed="rId3">
            <a:alphaModFix/>
          </a:blip>
          <a:srcRect l="18823" t="7220" r="5789" b="18869"/>
          <a:stretch/>
        </p:blipFill>
        <p:spPr>
          <a:xfrm>
            <a:off x="1390200" y="776187"/>
            <a:ext cx="6363576" cy="3509325"/>
          </a:xfrm>
          <a:prstGeom prst="rect">
            <a:avLst/>
          </a:prstGeom>
          <a:noFill/>
          <a:ln>
            <a:noFill/>
          </a:ln>
        </p:spPr>
      </p:pic>
      <p:sp>
        <p:nvSpPr>
          <p:cNvPr id="130" name="Google Shape;130;p21"/>
          <p:cNvSpPr txBox="1"/>
          <p:nvPr/>
        </p:nvSpPr>
        <p:spPr>
          <a:xfrm>
            <a:off x="5058038" y="2000125"/>
            <a:ext cx="2454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Company represents both developers and platform manufacturers</a:t>
            </a:r>
            <a:endParaRPr sz="1200"/>
          </a:p>
        </p:txBody>
      </p:sp>
      <p:sp>
        <p:nvSpPr>
          <p:cNvPr id="131" name="Google Shape;131;p21"/>
          <p:cNvSpPr txBox="1"/>
          <p:nvPr/>
        </p:nvSpPr>
        <p:spPr>
          <a:xfrm>
            <a:off x="1675750" y="4353425"/>
            <a:ext cx="2238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t>Using readable URI to identify resources and not numbers.</a:t>
            </a:r>
            <a:endParaRPr sz="1200"/>
          </a:p>
          <a:p>
            <a:pPr marL="0" lvl="0" indent="0" algn="l" rtl="0">
              <a:spcBef>
                <a:spcPts val="0"/>
              </a:spcBef>
              <a:spcAft>
                <a:spcPts val="0"/>
              </a:spcAft>
              <a:buNone/>
            </a:pPr>
            <a:r>
              <a:rPr lang="it" sz="1200"/>
              <a:t>e.g. </a:t>
            </a:r>
            <a:r>
              <a:rPr lang="it" sz="1200" i="1"/>
              <a:t>hltb:the-last-of-us</a:t>
            </a:r>
            <a:endParaRPr sz="1200" i="1"/>
          </a:p>
        </p:txBody>
      </p:sp>
      <p:sp>
        <p:nvSpPr>
          <p:cNvPr id="132" name="Google Shape;132;p21"/>
          <p:cNvSpPr/>
          <p:nvPr/>
        </p:nvSpPr>
        <p:spPr>
          <a:xfrm>
            <a:off x="2045388" y="4145400"/>
            <a:ext cx="715500" cy="140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21"/>
          <p:cNvCxnSpPr>
            <a:stCxn id="132" idx="2"/>
            <a:endCxn id="131" idx="0"/>
          </p:cNvCxnSpPr>
          <p:nvPr/>
        </p:nvCxnSpPr>
        <p:spPr>
          <a:xfrm>
            <a:off x="2403138" y="4285500"/>
            <a:ext cx="391800" cy="67800"/>
          </a:xfrm>
          <a:prstGeom prst="straightConnector1">
            <a:avLst/>
          </a:prstGeom>
          <a:noFill/>
          <a:ln w="9525" cap="flat" cmpd="sng">
            <a:solidFill>
              <a:schemeClr val="dk2"/>
            </a:solidFill>
            <a:prstDash val="solid"/>
            <a:round/>
            <a:headEnd type="none" w="med" len="med"/>
            <a:tailEnd type="triangle" w="med" len="med"/>
          </a:ln>
        </p:spPr>
      </p:cxnSp>
      <p:cxnSp>
        <p:nvCxnSpPr>
          <p:cNvPr id="134" name="Google Shape;134;p21"/>
          <p:cNvCxnSpPr>
            <a:stCxn id="130" idx="2"/>
          </p:cNvCxnSpPr>
          <p:nvPr/>
        </p:nvCxnSpPr>
        <p:spPr>
          <a:xfrm flipH="1">
            <a:off x="5970488" y="2739025"/>
            <a:ext cx="315000" cy="523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1514</Words>
  <Application>Microsoft Office PowerPoint</Application>
  <PresentationFormat>Presentazione su schermo (16:9)</PresentationFormat>
  <Paragraphs>120</Paragraphs>
  <Slides>22</Slides>
  <Notes>22</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22</vt:i4>
      </vt:variant>
    </vt:vector>
  </HeadingPairs>
  <TitlesOfParts>
    <vt:vector size="25" baseType="lpstr">
      <vt:lpstr>Arial</vt:lpstr>
      <vt:lpstr>Roboto</vt:lpstr>
      <vt:lpstr>Simple Light</vt:lpstr>
      <vt:lpstr>How Long To Beat </vt:lpstr>
      <vt:lpstr>What is “How Long To Beat”</vt:lpstr>
      <vt:lpstr>Main Dataset</vt:lpstr>
      <vt:lpstr>Other Datasets</vt:lpstr>
      <vt:lpstr>Mixed Merging Approach</vt:lpstr>
      <vt:lpstr>Entity Matching</vt:lpstr>
      <vt:lpstr>Our Pipeline</vt:lpstr>
      <vt:lpstr>Model </vt:lpstr>
      <vt:lpstr>Focus I</vt:lpstr>
      <vt:lpstr>Focus II</vt:lpstr>
      <vt:lpstr>Focus III</vt:lpstr>
      <vt:lpstr>Query 1 - How many games per platform?</vt:lpstr>
      <vt:lpstr>Query 2 - Do people play the same game the most time on Nintendo Switch or on PC?</vt:lpstr>
      <vt:lpstr>Query 3 - Are the number of games released before 2013 on PC more than the ones released after 2013? </vt:lpstr>
      <vt:lpstr>Query 4 - How many adventure games are released on pc?</vt:lpstr>
      <vt:lpstr>Query 5 - How many copies sold the most appreciated games ?</vt:lpstr>
      <vt:lpstr>Query 6 - How many exclusive games each popular platform has?</vt:lpstr>
      <vt:lpstr>Query 7 - What are the most praised games by the critic?</vt:lpstr>
      <vt:lpstr>Query 8 - How long does it take to beat the most played Pokémon games?</vt:lpstr>
      <vt:lpstr>Profiling Query 1 - Total games and correlated data </vt:lpstr>
      <vt:lpstr>Profiling Query 2 - RDF Triples, Nodes, Attributes and Edges </vt:lpstr>
      <vt:lpstr>Thank you for the attention! 謝謝參與 お清聴ありがとうございます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Long To Beat </dc:title>
  <cp:lastModifiedBy>Sgarbossa Enrico</cp:lastModifiedBy>
  <cp:revision>1</cp:revision>
  <dcterms:modified xsi:type="dcterms:W3CDTF">2022-12-20T11:44:01Z</dcterms:modified>
</cp:coreProperties>
</file>